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gif" ContentType="image/gif"/>
  <Default Extension="tiff" ContentType="image/tif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014" r:id="rId1"/>
    <p:sldMasterId id="2147484026" r:id="rId2"/>
  </p:sldMasterIdLst>
  <p:notesMasterIdLst>
    <p:notesMasterId r:id="rId31"/>
  </p:notesMasterIdLst>
  <p:handoutMasterIdLst>
    <p:handoutMasterId r:id="rId32"/>
  </p:handoutMasterIdLst>
  <p:sldIdLst>
    <p:sldId id="1248" r:id="rId3"/>
    <p:sldId id="688" r:id="rId4"/>
    <p:sldId id="1726" r:id="rId5"/>
    <p:sldId id="1727" r:id="rId6"/>
    <p:sldId id="1733" r:id="rId7"/>
    <p:sldId id="1734" r:id="rId8"/>
    <p:sldId id="1735" r:id="rId9"/>
    <p:sldId id="707" r:id="rId10"/>
    <p:sldId id="712" r:id="rId11"/>
    <p:sldId id="732" r:id="rId12"/>
    <p:sldId id="757" r:id="rId13"/>
    <p:sldId id="733" r:id="rId14"/>
    <p:sldId id="758" r:id="rId15"/>
    <p:sldId id="666" r:id="rId16"/>
    <p:sldId id="669" r:id="rId17"/>
    <p:sldId id="268" r:id="rId18"/>
    <p:sldId id="1736" r:id="rId19"/>
    <p:sldId id="1737" r:id="rId20"/>
    <p:sldId id="271" r:id="rId21"/>
    <p:sldId id="279" r:id="rId22"/>
    <p:sldId id="1738" r:id="rId23"/>
    <p:sldId id="1740" r:id="rId24"/>
    <p:sldId id="893" r:id="rId25"/>
    <p:sldId id="1741" r:id="rId26"/>
    <p:sldId id="280" r:id="rId27"/>
    <p:sldId id="275" r:id="rId28"/>
    <p:sldId id="276" r:id="rId29"/>
    <p:sldId id="282" r:id="rId3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5D00"/>
    <a:srgbClr val="FF0000"/>
    <a:srgbClr val="DEDD02"/>
    <a:srgbClr val="9BBB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Style moyen 4 - Accentuation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16D9F66E-5EB9-4882-86FB-DCBF35E3C3E4}" styleName="Style moyen 4 - Accentuation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8A107856-5554-42FB-B03E-39F5DBC370BA}" styleName="Style moyen 4 - Accentuation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0505E3EF-67EA-436B-97B2-0124C06EBD24}" styleName="Style moyen 4 - Accentuation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912" autoAdjust="0"/>
    <p:restoredTop sz="94799"/>
  </p:normalViewPr>
  <p:slideViewPr>
    <p:cSldViewPr snapToGrid="0" snapToObjects="1">
      <p:cViewPr varScale="1">
        <p:scale>
          <a:sx n="88" d="100"/>
          <a:sy n="88" d="100"/>
        </p:scale>
        <p:origin x="1152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heme" Target="theme/theme1.xml"/><Relationship Id="rId8" Type="http://schemas.openxmlformats.org/officeDocument/2006/relationships/slide" Target="slides/slide6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90CDF6-1DED-1F4F-86DC-988338FC32BD}" type="datetimeFigureOut">
              <a:rPr lang="fr-FR" smtClean="0"/>
              <a:t>15/11/2020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1A37B2-B2D4-B04A-9E77-CB7EF5D541F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1964424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C74153-0110-D048-9462-6DC0CDCAF890}" type="datetimeFigureOut">
              <a:rPr lang="fr-FR" smtClean="0"/>
              <a:t>15/11/2020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05CE98-CF60-444D-8BBB-7445E249DA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8312448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png"/><Relationship Id="rId4" Type="http://schemas.openxmlformats.org/officeDocument/2006/relationships/image" Target="../media/image3.gif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Cliquez pour modifier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r>
              <a:rPr lang="fr-FR"/>
              <a:t>CS@UVa</a:t>
            </a:r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/>
              <a:t>P. Esling - Music Machine Learning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2C6B1FF6-39B9-40F5-8B67-33C6354A3D4F}" type="slidenum">
              <a:rPr kumimoji="0" lang="en-US" smtClean="0"/>
              <a:pPr eaLnBrk="1" latinLnBrk="0" hangingPunct="1"/>
              <a:t>‹N°›</a:t>
            </a:fld>
            <a:endParaRPr kumimoji="0" lang="en-US" dirty="0">
              <a:solidFill>
                <a:schemeClr val="accent3">
                  <a:shade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07943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CS@UVa</a:t>
            </a:r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P. Esling - Music Machine Learning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2647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CS@UVa</a:t>
            </a:r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P. Esling - Music Machine Learning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9976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 algn="ctr">
              <a:defRPr sz="3200"/>
            </a:lvl1pPr>
          </a:lstStyle>
          <a:p>
            <a:r>
              <a:rPr lang="fr-FR" dirty="0"/>
              <a:t>Cliquez et modifiez le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2800">
                <a:solidFill>
                  <a:srgbClr val="7F7F7F"/>
                </a:solidFill>
                <a:latin typeface="Avenir Medium"/>
                <a:cs typeface="Avenir Medium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fr-FR" dirty="0"/>
              <a:t>Cliquez pour modifier le style des sous-titres du masque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000000"/>
                </a:solidFill>
              </a:rPr>
              <a:t>P. Esling - Music Machine Learning</a:t>
            </a:r>
            <a:endParaRPr lang="fr-FR" dirty="0">
              <a:solidFill>
                <a:srgbClr val="000000"/>
              </a:solidFill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FC00DB6-3B57-C348-825D-31DA8A40A41C}" type="slidenum">
              <a:rPr lang="fr-FR">
                <a:solidFill>
                  <a:srgbClr val="000000"/>
                </a:solidFill>
              </a:rPr>
              <a:pPr>
                <a:defRPr/>
              </a:pPr>
              <a:t>‹N°›</a:t>
            </a:fld>
            <a:endParaRPr lang="fr-FR">
              <a:solidFill>
                <a:srgbClr val="000000"/>
              </a:solidFill>
              <a:latin typeface="Times" charset="0"/>
            </a:endParaRPr>
          </a:p>
        </p:txBody>
      </p:sp>
      <p:grpSp>
        <p:nvGrpSpPr>
          <p:cNvPr id="12" name="Grouper 11"/>
          <p:cNvGrpSpPr/>
          <p:nvPr userDrawn="1"/>
        </p:nvGrpSpPr>
        <p:grpSpPr>
          <a:xfrm>
            <a:off x="5292080" y="188640"/>
            <a:ext cx="3689998" cy="576064"/>
            <a:chOff x="1331640" y="332656"/>
            <a:chExt cx="5760640" cy="899323"/>
          </a:xfrm>
        </p:grpSpPr>
        <p:pic>
          <p:nvPicPr>
            <p:cNvPr id="7" name="CNRS-filtered.jpg"/>
            <p:cNvPicPr/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883678" y="392080"/>
              <a:ext cx="780474" cy="780474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8" name="Image 7" descr="Ministère_de_la_culture_logo.svg.png"/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55949" y="392080"/>
              <a:ext cx="631848" cy="780474"/>
            </a:xfrm>
            <a:prstGeom prst="rect">
              <a:avLst/>
            </a:prstGeom>
          </p:spPr>
        </p:pic>
        <p:pic>
          <p:nvPicPr>
            <p:cNvPr id="9" name="Image 8" descr="Ircam.gif"/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31640" y="332656"/>
              <a:ext cx="1528428" cy="899323"/>
            </a:xfrm>
            <a:prstGeom prst="rect">
              <a:avLst/>
            </a:prstGeom>
          </p:spPr>
        </p:pic>
        <p:pic>
          <p:nvPicPr>
            <p:cNvPr id="11" name="Image 10"/>
            <p:cNvPicPr>
              <a:picLocks noChangeAspect="1"/>
            </p:cNvPicPr>
            <p:nvPr userDrawn="1"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860032" y="472641"/>
              <a:ext cx="2232248" cy="61935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77627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81000" y="42292"/>
            <a:ext cx="8439472" cy="650404"/>
          </a:xfrm>
        </p:spPr>
        <p:txBody>
          <a:bodyPr/>
          <a:lstStyle>
            <a:lvl1pPr>
              <a:defRPr sz="2600">
                <a:latin typeface="Avenir Heavy"/>
                <a:cs typeface="Avenir Heavy"/>
              </a:defRPr>
            </a:lvl1pPr>
          </a:lstStyle>
          <a:p>
            <a:r>
              <a:rPr lang="fr-FR" dirty="0"/>
              <a:t>Cliquez et modifiez le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/>
          <a:lstStyle>
            <a:lvl1pPr>
              <a:spcBef>
                <a:spcPts val="1200"/>
              </a:spcBef>
              <a:defRPr sz="2400" b="0" i="0">
                <a:solidFill>
                  <a:srgbClr val="494949"/>
                </a:solidFill>
                <a:latin typeface="Avenir Heavy"/>
                <a:cs typeface="Avenir Heavy"/>
              </a:defRPr>
            </a:lvl1pPr>
            <a:lvl2pPr>
              <a:defRPr b="0" i="0">
                <a:solidFill>
                  <a:srgbClr val="494949"/>
                </a:solidFill>
                <a:latin typeface="Avenir Medium"/>
                <a:cs typeface="Avenir Medium"/>
              </a:defRPr>
            </a:lvl2pPr>
            <a:lvl3pPr>
              <a:defRPr b="0" i="0">
                <a:solidFill>
                  <a:srgbClr val="515151"/>
                </a:solidFill>
                <a:latin typeface="Avenir Book"/>
                <a:cs typeface="Avenir Book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Avenir Light"/>
                <a:cs typeface="Avenir Light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Avenir Light"/>
                <a:cs typeface="Avenir Light"/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b="0" i="0">
                <a:latin typeface="Helvetica Neue UltraLight"/>
                <a:cs typeface="Helvetica Neue UltraLight"/>
              </a:defRPr>
            </a:lvl1pPr>
          </a:lstStyle>
          <a:p>
            <a:pPr>
              <a:defRPr/>
            </a:pPr>
            <a:r>
              <a:rPr lang="fr-FR">
                <a:solidFill>
                  <a:srgbClr val="000000"/>
                </a:solidFill>
              </a:rPr>
              <a:t>P. Esling - Music Machine Learning</a:t>
            </a:r>
            <a:endParaRPr lang="fr-FR" dirty="0">
              <a:solidFill>
                <a:srgbClr val="000000"/>
              </a:solidFill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4593594-A9D4-E245-8F0F-9E60DFE3665F}" type="slidenum">
              <a:rPr lang="fr-FR">
                <a:solidFill>
                  <a:srgbClr val="000000"/>
                </a:solidFill>
              </a:rPr>
              <a:pPr>
                <a:defRPr/>
              </a:pPr>
              <a:t>‹N°›</a:t>
            </a:fld>
            <a:endParaRPr lang="fr-FR" dirty="0">
              <a:solidFill>
                <a:srgbClr val="000000"/>
              </a:solidFill>
              <a:latin typeface="Times" charset="0"/>
            </a:endParaRPr>
          </a:p>
        </p:txBody>
      </p:sp>
      <p:cxnSp>
        <p:nvCxnSpPr>
          <p:cNvPr id="7" name="Connecteur droit 6"/>
          <p:cNvCxnSpPr/>
          <p:nvPr userDrawn="1"/>
        </p:nvCxnSpPr>
        <p:spPr bwMode="auto">
          <a:xfrm>
            <a:off x="395536" y="692696"/>
            <a:ext cx="8496944" cy="0"/>
          </a:xfrm>
          <a:prstGeom prst="line">
            <a:avLst/>
          </a:prstGeom>
          <a:solidFill>
            <a:schemeClr val="accent1"/>
          </a:solidFill>
          <a:ln w="6350" cap="flat" cmpd="sng" algn="ctr">
            <a:gradFill flip="none" rotWithShape="1">
              <a:gsLst>
                <a:gs pos="0">
                  <a:schemeClr val="bg2">
                    <a:lumMod val="75000"/>
                  </a:schemeClr>
                </a:gs>
                <a:gs pos="100000">
                  <a:srgbClr val="FFFFFF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" name="Connecteur droit 7"/>
          <p:cNvCxnSpPr/>
          <p:nvPr userDrawn="1"/>
        </p:nvCxnSpPr>
        <p:spPr bwMode="auto">
          <a:xfrm>
            <a:off x="467544" y="6669360"/>
            <a:ext cx="8664051" cy="0"/>
          </a:xfrm>
          <a:prstGeom prst="line">
            <a:avLst/>
          </a:prstGeom>
          <a:solidFill>
            <a:schemeClr val="accent1"/>
          </a:solidFill>
          <a:ln w="12700" cap="flat" cmpd="sng" algn="ctr">
            <a:gradFill flip="none" rotWithShape="1">
              <a:gsLst>
                <a:gs pos="0">
                  <a:schemeClr val="bg2">
                    <a:lumMod val="75000"/>
                  </a:schemeClr>
                </a:gs>
                <a:gs pos="100000">
                  <a:srgbClr val="FFFFFF"/>
                </a:gs>
              </a:gsLst>
              <a:lin ang="10800000" scaled="0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4610847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3200" b="1" cap="all"/>
            </a:lvl1pPr>
          </a:lstStyle>
          <a:p>
            <a:r>
              <a:rPr lang="fr-FR" dirty="0"/>
              <a:t>Cliquez et modifiez le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  <a:latin typeface="Avenir Medium"/>
                <a:cs typeface="Avenir Medium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b="0" i="0">
                <a:latin typeface="Helvetica Neue UltraLight"/>
                <a:cs typeface="Helvetica Neue UltraLight"/>
              </a:defRPr>
            </a:lvl1pPr>
          </a:lstStyle>
          <a:p>
            <a:pPr>
              <a:defRPr/>
            </a:pPr>
            <a:r>
              <a:rPr lang="fr-FR">
                <a:solidFill>
                  <a:srgbClr val="000000"/>
                </a:solidFill>
              </a:rPr>
              <a:t>P. Esling - Music Machine Learning</a:t>
            </a:r>
            <a:endParaRPr lang="fr-FR" dirty="0">
              <a:solidFill>
                <a:srgbClr val="000000"/>
              </a:solidFill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8097C14-E7D4-414B-BF34-B8DA4B006CB6}" type="slidenum">
              <a:rPr lang="fr-FR">
                <a:solidFill>
                  <a:srgbClr val="000000"/>
                </a:solidFill>
              </a:rPr>
              <a:pPr>
                <a:defRPr/>
              </a:pPr>
              <a:t>‹N°›</a:t>
            </a:fld>
            <a:endParaRPr lang="fr-FR">
              <a:solidFill>
                <a:srgbClr val="000000"/>
              </a:solidFill>
              <a:latin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234779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600"/>
            </a:lvl1pPr>
          </a:lstStyle>
          <a:p>
            <a:r>
              <a:rPr lang="fr-FR" dirty="0"/>
              <a:t>Cliquez et modifiez le titre</a:t>
            </a:r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000000"/>
                </a:solidFill>
              </a:rPr>
              <a:t>P. Esling - Music Machine Learning</a:t>
            </a:r>
            <a:endParaRPr lang="fr-FR" dirty="0">
              <a:solidFill>
                <a:srgbClr val="000000"/>
              </a:solidFill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06DA81E-C27B-2E4E-B460-B4C0B12D21E9}" type="slidenum">
              <a:rPr lang="fr-FR">
                <a:solidFill>
                  <a:srgbClr val="000000"/>
                </a:solidFill>
              </a:rPr>
              <a:pPr>
                <a:defRPr/>
              </a:pPr>
              <a:t>‹N°›</a:t>
            </a:fld>
            <a:endParaRPr lang="fr-FR">
              <a:solidFill>
                <a:srgbClr val="000000"/>
              </a:solidFill>
              <a:latin typeface="Times" charset="0"/>
            </a:endParaRPr>
          </a:p>
        </p:txBody>
      </p:sp>
      <p:cxnSp>
        <p:nvCxnSpPr>
          <p:cNvPr id="5" name="Connecteur droit 4"/>
          <p:cNvCxnSpPr/>
          <p:nvPr userDrawn="1"/>
        </p:nvCxnSpPr>
        <p:spPr bwMode="auto">
          <a:xfrm>
            <a:off x="395536" y="692696"/>
            <a:ext cx="8496944" cy="0"/>
          </a:xfrm>
          <a:prstGeom prst="line">
            <a:avLst/>
          </a:prstGeom>
          <a:solidFill>
            <a:schemeClr val="accent1"/>
          </a:solidFill>
          <a:ln w="6350" cap="flat" cmpd="sng" algn="ctr">
            <a:gradFill flip="none" rotWithShape="1">
              <a:gsLst>
                <a:gs pos="0">
                  <a:schemeClr val="bg2">
                    <a:lumMod val="75000"/>
                  </a:schemeClr>
                </a:gs>
                <a:gs pos="100000">
                  <a:srgbClr val="FFFFFF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" name="Connecteur droit 5"/>
          <p:cNvCxnSpPr/>
          <p:nvPr userDrawn="1"/>
        </p:nvCxnSpPr>
        <p:spPr bwMode="auto">
          <a:xfrm>
            <a:off x="467544" y="6669360"/>
            <a:ext cx="8664051" cy="0"/>
          </a:xfrm>
          <a:prstGeom prst="line">
            <a:avLst/>
          </a:prstGeom>
          <a:solidFill>
            <a:schemeClr val="accent1"/>
          </a:solidFill>
          <a:ln w="12700" cap="flat" cmpd="sng" algn="ctr">
            <a:gradFill flip="none" rotWithShape="1">
              <a:gsLst>
                <a:gs pos="0">
                  <a:schemeClr val="bg2">
                    <a:lumMod val="75000"/>
                  </a:schemeClr>
                </a:gs>
                <a:gs pos="100000">
                  <a:srgbClr val="FFFFFF"/>
                </a:gs>
              </a:gsLst>
              <a:lin ang="10800000" scaled="0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219933020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pied de page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000000"/>
                </a:solidFill>
              </a:rPr>
              <a:t>P. Esling - Music Machine Learning</a:t>
            </a:r>
            <a:endParaRPr lang="fr-FR" dirty="0">
              <a:solidFill>
                <a:srgbClr val="000000"/>
              </a:solidFill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06B4FB0-9FD6-E845-AF4A-E161446A5F2D}" type="slidenum">
              <a:rPr lang="fr-FR">
                <a:solidFill>
                  <a:srgbClr val="000000"/>
                </a:solidFill>
              </a:rPr>
              <a:pPr>
                <a:defRPr/>
              </a:pPr>
              <a:t>‹N°›</a:t>
            </a:fld>
            <a:endParaRPr lang="fr-FR">
              <a:solidFill>
                <a:srgbClr val="000000"/>
              </a:solidFill>
              <a:latin typeface="Times" charset="0"/>
            </a:endParaRPr>
          </a:p>
        </p:txBody>
      </p:sp>
      <p:cxnSp>
        <p:nvCxnSpPr>
          <p:cNvPr id="5" name="Connecteur droit 4"/>
          <p:cNvCxnSpPr/>
          <p:nvPr userDrawn="1"/>
        </p:nvCxnSpPr>
        <p:spPr bwMode="auto">
          <a:xfrm>
            <a:off x="444453" y="6669360"/>
            <a:ext cx="8664051" cy="0"/>
          </a:xfrm>
          <a:prstGeom prst="line">
            <a:avLst/>
          </a:prstGeom>
          <a:solidFill>
            <a:schemeClr val="accent1"/>
          </a:solidFill>
          <a:ln w="12700" cap="flat" cmpd="sng" algn="ctr">
            <a:gradFill flip="none" rotWithShape="1">
              <a:gsLst>
                <a:gs pos="0">
                  <a:schemeClr val="bg2">
                    <a:lumMod val="75000"/>
                  </a:schemeClr>
                </a:gs>
                <a:gs pos="100000">
                  <a:srgbClr val="FFFFFF"/>
                </a:gs>
              </a:gsLst>
              <a:lin ang="10800000" scaled="0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3221102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CS@UVa</a:t>
            </a:r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P. Esling - Music Machine Learning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3885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r>
              <a:rPr lang="fr-FR"/>
              <a:t>CS@UVa</a:t>
            </a:r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/>
              <a:t>P. Esling - Music Machine Learning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2C6B1FF6-39B9-40F5-8B67-33C6354A3D4F}" type="slidenum">
              <a:rPr kumimoji="0" lang="en-US" smtClean="0"/>
              <a:pPr eaLnBrk="1" latinLnBrk="0" hangingPunct="1"/>
              <a:t>‹N°›</a:t>
            </a:fld>
            <a:endParaRPr kumimoji="0" lang="en-US" dirty="0">
              <a:solidFill>
                <a:schemeClr val="accent3">
                  <a:shade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47661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CS@UVa</a:t>
            </a:r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P. Esling - Music Machine Learning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8585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CS@UVa</a:t>
            </a:r>
            <a:endParaRPr lang="en-US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P. Esling - Music Machine Learning</a:t>
            </a:r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803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CS@UVa</a:t>
            </a:r>
            <a:endParaRPr lang="en-US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P. Esling - Music Machine Learning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369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CS@UVa</a:t>
            </a:r>
            <a:endParaRPr lang="en-US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P. Esling - Music Machine Learning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4502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CS@UVa</a:t>
            </a:r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P. Esling - Music Machine Learning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1500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Cliquez et modifiez le titre</a:t>
            </a:r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CS@UVa</a:t>
            </a:r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P. Esling - Music Machine Learning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3985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/>
              <a:t>CS@UVa</a:t>
            </a:r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P. Esling - Music Machine Learning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822907-8A9D-4F6B-98F6-913902AD56B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1330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5" r:id="rId1"/>
    <p:sldLayoutId id="2147484016" r:id="rId2"/>
    <p:sldLayoutId id="2147484017" r:id="rId3"/>
    <p:sldLayoutId id="2147484018" r:id="rId4"/>
    <p:sldLayoutId id="2147484019" r:id="rId5"/>
    <p:sldLayoutId id="2147484020" r:id="rId6"/>
    <p:sldLayoutId id="2147484021" r:id="rId7"/>
    <p:sldLayoutId id="2147484022" r:id="rId8"/>
    <p:sldLayoutId id="2147484023" r:id="rId9"/>
    <p:sldLayoutId id="2147484024" r:id="rId10"/>
    <p:sldLayoutId id="2147484025" r:id="rId11"/>
  </p:sldLayoutIdLst>
  <p:hf sldNum="0"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81000" y="42292"/>
            <a:ext cx="6781800" cy="650404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dirty="0"/>
              <a:t>Cliquez et modifiez le titre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187450" y="6669360"/>
            <a:ext cx="7128966" cy="188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900" b="0" i="0">
                <a:latin typeface="Helvetica Neue UltraLight"/>
                <a:cs typeface="Helvetica Neue UltraLight"/>
              </a:defRPr>
            </a:lvl1pPr>
          </a:lstStyle>
          <a:p>
            <a:pPr>
              <a:defRPr/>
            </a:pPr>
            <a:r>
              <a:rPr lang="fr-FR">
                <a:solidFill>
                  <a:srgbClr val="000000"/>
                </a:solidFill>
              </a:rPr>
              <a:t>P. Esling - Music Machine Learning</a:t>
            </a:r>
            <a:endParaRPr lang="fr-FR" dirty="0">
              <a:solidFill>
                <a:srgbClr val="000000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388350" y="6669360"/>
            <a:ext cx="762000" cy="188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50" b="0" i="0">
                <a:latin typeface="Helvetica Neue UltraLight"/>
                <a:cs typeface="Helvetica Neue UltraLight"/>
              </a:defRPr>
            </a:lvl1pPr>
          </a:lstStyle>
          <a:p>
            <a:pPr>
              <a:defRPr/>
            </a:pPr>
            <a:fld id="{CE5206F7-0300-2F48-A510-6BEE18877DF3}" type="slidenum">
              <a:rPr lang="fr-FR" smtClean="0">
                <a:solidFill>
                  <a:srgbClr val="000000"/>
                </a:solidFill>
              </a:rPr>
              <a:pPr>
                <a:defRPr/>
              </a:pPr>
              <a:t>‹N°›</a:t>
            </a:fld>
            <a:endParaRPr lang="fr-FR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46840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27" r:id="rId1"/>
    <p:sldLayoutId id="2147484028" r:id="rId2"/>
    <p:sldLayoutId id="2147484029" r:id="rId3"/>
    <p:sldLayoutId id="2147484030" r:id="rId4"/>
    <p:sldLayoutId id="2147484031" r:id="rId5"/>
  </p:sldLayoutIdLst>
  <p:hf sldNum="0"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600" b="1">
          <a:solidFill>
            <a:srgbClr val="6A69C6"/>
          </a:solidFill>
          <a:latin typeface="Avenir Heavy"/>
          <a:ea typeface="ＭＳ Ｐゴシック" charset="-128"/>
          <a:cs typeface="Avenir Heavy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3077D1"/>
          </a:solidFill>
          <a:latin typeface="Arial" pitchFamily="-112" charset="0"/>
          <a:ea typeface="ＭＳ Ｐゴシック" charset="-128"/>
          <a:cs typeface="ＭＳ Ｐゴシック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3077D1"/>
          </a:solidFill>
          <a:latin typeface="Arial" pitchFamily="-112" charset="0"/>
          <a:ea typeface="ＭＳ Ｐゴシック" charset="-128"/>
          <a:cs typeface="ＭＳ Ｐゴシック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3077D1"/>
          </a:solidFill>
          <a:latin typeface="Arial" pitchFamily="-112" charset="0"/>
          <a:ea typeface="ＭＳ Ｐゴシック" charset="-128"/>
          <a:cs typeface="ＭＳ Ｐゴシック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3077D1"/>
          </a:solidFill>
          <a:latin typeface="Arial" pitchFamily="-112" charset="0"/>
          <a:ea typeface="ＭＳ Ｐゴシック" charset="-128"/>
          <a:cs typeface="ＭＳ Ｐゴシック" charset="-128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pitchFamily="-112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pitchFamily="-112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pitchFamily="-112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pitchFamily="-112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6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400">
          <a:solidFill>
            <a:schemeClr val="tx1"/>
          </a:solidFill>
          <a:latin typeface="+mn-lt"/>
          <a:ea typeface="ＭＳ Ｐゴシック" pitchFamily="-112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ＭＳ Ｐゴシック" pitchFamily="-112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  <a:ea typeface="ＭＳ Ｐゴシック" pitchFamily="-112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defRPr>
          <a:solidFill>
            <a:schemeClr val="tx1"/>
          </a:solidFill>
          <a:latin typeface="+mn-lt"/>
          <a:ea typeface="ＭＳ Ｐゴシック" pitchFamily="-112" charset="-128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defRPr>
          <a:solidFill>
            <a:schemeClr val="tx1"/>
          </a:solidFill>
          <a:latin typeface="+mn-lt"/>
          <a:ea typeface="ＭＳ Ｐゴシック" pitchFamily="-112" charset="-128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defRPr>
          <a:solidFill>
            <a:schemeClr val="tx1"/>
          </a:solidFill>
          <a:latin typeface="+mn-lt"/>
          <a:ea typeface="ＭＳ Ｐゴシック" pitchFamily="-112" charset="-128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defRPr>
          <a:solidFill>
            <a:schemeClr val="tx1"/>
          </a:solidFill>
          <a:latin typeface="+mn-lt"/>
          <a:ea typeface="ＭＳ Ｐゴシック" pitchFamily="-112" charset="-128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defRPr>
          <a:solidFill>
            <a:schemeClr val="tx1"/>
          </a:solidFill>
          <a:latin typeface="+mn-lt"/>
          <a:ea typeface="ＭＳ Ｐゴシック" pitchFamily="-112" charset="-128"/>
        </a:defRPr>
      </a:lvl9pPr>
    </p:bodyStyle>
    <p:otherStyle>
      <a:defPPr>
        <a:defRPr lang="fr-FR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mailto:esling@ircam.fr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46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47.w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0.emf"/><Relationship Id="rId5" Type="http://schemas.openxmlformats.org/officeDocument/2006/relationships/image" Target="../media/image49.emf"/><Relationship Id="rId4" Type="http://schemas.openxmlformats.org/officeDocument/2006/relationships/image" Target="../media/image48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emf"/><Relationship Id="rId3" Type="http://schemas.openxmlformats.org/officeDocument/2006/relationships/image" Target="../media/image51.emf"/><Relationship Id="rId7" Type="http://schemas.openxmlformats.org/officeDocument/2006/relationships/image" Target="../media/image55.emf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4.emf"/><Relationship Id="rId5" Type="http://schemas.openxmlformats.org/officeDocument/2006/relationships/image" Target="../media/image53.emf"/><Relationship Id="rId4" Type="http://schemas.openxmlformats.org/officeDocument/2006/relationships/image" Target="../media/image52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7" Type="http://schemas.openxmlformats.org/officeDocument/2006/relationships/image" Target="../media/image59.emf"/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4.emf"/><Relationship Id="rId5" Type="http://schemas.openxmlformats.org/officeDocument/2006/relationships/image" Target="../media/image53.emf"/><Relationship Id="rId4" Type="http://schemas.openxmlformats.org/officeDocument/2006/relationships/image" Target="../media/image52.em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emf"/><Relationship Id="rId3" Type="http://schemas.openxmlformats.org/officeDocument/2006/relationships/image" Target="../media/image60.jpeg"/><Relationship Id="rId7" Type="http://schemas.openxmlformats.org/officeDocument/2006/relationships/image" Target="../media/image64.emf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3.emf"/><Relationship Id="rId5" Type="http://schemas.openxmlformats.org/officeDocument/2006/relationships/image" Target="../media/image62.emf"/><Relationship Id="rId4" Type="http://schemas.openxmlformats.org/officeDocument/2006/relationships/image" Target="../media/image61.emf"/><Relationship Id="rId9" Type="http://schemas.openxmlformats.org/officeDocument/2006/relationships/image" Target="../media/image66.em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emf"/><Relationship Id="rId3" Type="http://schemas.openxmlformats.org/officeDocument/2006/relationships/image" Target="../media/image61.emf"/><Relationship Id="rId7" Type="http://schemas.openxmlformats.org/officeDocument/2006/relationships/image" Target="../media/image67.emf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4.emf"/><Relationship Id="rId5" Type="http://schemas.openxmlformats.org/officeDocument/2006/relationships/image" Target="../media/image63.emf"/><Relationship Id="rId4" Type="http://schemas.openxmlformats.org/officeDocument/2006/relationships/image" Target="../media/image62.emf"/><Relationship Id="rId9" Type="http://schemas.openxmlformats.org/officeDocument/2006/relationships/image" Target="../media/image69.em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emf"/><Relationship Id="rId3" Type="http://schemas.openxmlformats.org/officeDocument/2006/relationships/image" Target="../media/image61.emf"/><Relationship Id="rId7" Type="http://schemas.openxmlformats.org/officeDocument/2006/relationships/image" Target="../media/image67.emf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4.emf"/><Relationship Id="rId11" Type="http://schemas.openxmlformats.org/officeDocument/2006/relationships/image" Target="../media/image70.emf"/><Relationship Id="rId5" Type="http://schemas.openxmlformats.org/officeDocument/2006/relationships/image" Target="../media/image63.emf"/><Relationship Id="rId10" Type="http://schemas.openxmlformats.org/officeDocument/2006/relationships/image" Target="../media/image69.emf"/><Relationship Id="rId4" Type="http://schemas.openxmlformats.org/officeDocument/2006/relationships/image" Target="../media/image62.emf"/><Relationship Id="rId9" Type="http://schemas.openxmlformats.org/officeDocument/2006/relationships/image" Target="../media/image68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emf"/><Relationship Id="rId2" Type="http://schemas.openxmlformats.org/officeDocument/2006/relationships/image" Target="../media/image71.emf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4.emf"/><Relationship Id="rId4" Type="http://schemas.openxmlformats.org/officeDocument/2006/relationships/image" Target="../media/image73.em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emf"/><Relationship Id="rId13" Type="http://schemas.openxmlformats.org/officeDocument/2006/relationships/image" Target="../media/image19.emf"/><Relationship Id="rId3" Type="http://schemas.openxmlformats.org/officeDocument/2006/relationships/image" Target="../media/image9.emf"/><Relationship Id="rId7" Type="http://schemas.openxmlformats.org/officeDocument/2006/relationships/image" Target="../media/image13.png"/><Relationship Id="rId12" Type="http://schemas.openxmlformats.org/officeDocument/2006/relationships/image" Target="../media/image18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png"/><Relationship Id="rId11" Type="http://schemas.openxmlformats.org/officeDocument/2006/relationships/image" Target="../media/image17.emf"/><Relationship Id="rId5" Type="http://schemas.openxmlformats.org/officeDocument/2006/relationships/image" Target="../media/image11.emf"/><Relationship Id="rId10" Type="http://schemas.openxmlformats.org/officeDocument/2006/relationships/image" Target="../media/image16.emf"/><Relationship Id="rId4" Type="http://schemas.openxmlformats.org/officeDocument/2006/relationships/image" Target="../media/image10.emf"/><Relationship Id="rId9" Type="http://schemas.openxmlformats.org/officeDocument/2006/relationships/image" Target="../media/image15.emf"/><Relationship Id="rId14" Type="http://schemas.openxmlformats.org/officeDocument/2006/relationships/image" Target="../media/image20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7" Type="http://schemas.openxmlformats.org/officeDocument/2006/relationships/image" Target="../media/image80.emf"/><Relationship Id="rId2" Type="http://schemas.openxmlformats.org/officeDocument/2006/relationships/image" Target="../media/image75.em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9.emf"/><Relationship Id="rId5" Type="http://schemas.openxmlformats.org/officeDocument/2006/relationships/image" Target="../media/image78.emf"/><Relationship Id="rId4" Type="http://schemas.openxmlformats.org/officeDocument/2006/relationships/image" Target="../media/image77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emf"/><Relationship Id="rId2" Type="http://schemas.openxmlformats.org/officeDocument/2006/relationships/image" Target="../media/image75.emf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0.emf"/><Relationship Id="rId4" Type="http://schemas.openxmlformats.org/officeDocument/2006/relationships/image" Target="../media/image79.emf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emf"/><Relationship Id="rId3" Type="http://schemas.openxmlformats.org/officeDocument/2006/relationships/image" Target="../media/image82.emf"/><Relationship Id="rId7" Type="http://schemas.openxmlformats.org/officeDocument/2006/relationships/image" Target="../media/image86.png"/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5.emf"/><Relationship Id="rId11" Type="http://schemas.openxmlformats.org/officeDocument/2006/relationships/image" Target="../media/image90.png"/><Relationship Id="rId5" Type="http://schemas.openxmlformats.org/officeDocument/2006/relationships/image" Target="../media/image84.emf"/><Relationship Id="rId10" Type="http://schemas.openxmlformats.org/officeDocument/2006/relationships/image" Target="../media/image89.emf"/><Relationship Id="rId4" Type="http://schemas.openxmlformats.org/officeDocument/2006/relationships/image" Target="../media/image83.emf"/><Relationship Id="rId9" Type="http://schemas.openxmlformats.org/officeDocument/2006/relationships/image" Target="../media/image88.emf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emf"/><Relationship Id="rId3" Type="http://schemas.openxmlformats.org/officeDocument/2006/relationships/image" Target="../media/image91.emf"/><Relationship Id="rId7" Type="http://schemas.openxmlformats.org/officeDocument/2006/relationships/image" Target="../media/image95.emf"/><Relationship Id="rId2" Type="http://schemas.openxmlformats.org/officeDocument/2006/relationships/image" Target="../media/image78.em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4.emf"/><Relationship Id="rId5" Type="http://schemas.openxmlformats.org/officeDocument/2006/relationships/image" Target="../media/image93.emf"/><Relationship Id="rId4" Type="http://schemas.openxmlformats.org/officeDocument/2006/relationships/image" Target="../media/image92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emf"/><Relationship Id="rId2" Type="http://schemas.openxmlformats.org/officeDocument/2006/relationships/image" Target="../media/image97.em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9.emf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emf"/><Relationship Id="rId3" Type="http://schemas.openxmlformats.org/officeDocument/2006/relationships/image" Target="../media/image101.emf"/><Relationship Id="rId7" Type="http://schemas.openxmlformats.org/officeDocument/2006/relationships/image" Target="../media/image105.emf"/><Relationship Id="rId2" Type="http://schemas.openxmlformats.org/officeDocument/2006/relationships/image" Target="../media/image100.em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4.emf"/><Relationship Id="rId5" Type="http://schemas.openxmlformats.org/officeDocument/2006/relationships/image" Target="../media/image103.emf"/><Relationship Id="rId10" Type="http://schemas.openxmlformats.org/officeDocument/2006/relationships/image" Target="../media/image108.emf"/><Relationship Id="rId4" Type="http://schemas.openxmlformats.org/officeDocument/2006/relationships/image" Target="../media/image102.emf"/><Relationship Id="rId9" Type="http://schemas.openxmlformats.org/officeDocument/2006/relationships/image" Target="../media/image107.emf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emf"/><Relationship Id="rId3" Type="http://schemas.openxmlformats.org/officeDocument/2006/relationships/image" Target="../media/image107.emf"/><Relationship Id="rId7" Type="http://schemas.openxmlformats.org/officeDocument/2006/relationships/image" Target="../media/image112.emf"/><Relationship Id="rId2" Type="http://schemas.openxmlformats.org/officeDocument/2006/relationships/image" Target="../media/image108.em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1.emf"/><Relationship Id="rId5" Type="http://schemas.openxmlformats.org/officeDocument/2006/relationships/image" Target="../media/image110.emf"/><Relationship Id="rId4" Type="http://schemas.openxmlformats.org/officeDocument/2006/relationships/image" Target="../media/image109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emf"/><Relationship Id="rId7" Type="http://schemas.openxmlformats.org/officeDocument/2006/relationships/image" Target="../media/image118.emf"/><Relationship Id="rId2" Type="http://schemas.openxmlformats.org/officeDocument/2006/relationships/image" Target="../media/image75.em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7.emf"/><Relationship Id="rId5" Type="http://schemas.openxmlformats.org/officeDocument/2006/relationships/image" Target="../media/image116.emf"/><Relationship Id="rId4" Type="http://schemas.openxmlformats.org/officeDocument/2006/relationships/image" Target="../media/image115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7" Type="http://schemas.openxmlformats.org/officeDocument/2006/relationships/image" Target="../media/image24.emf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.emf"/><Relationship Id="rId5" Type="http://schemas.openxmlformats.org/officeDocument/2006/relationships/image" Target="../media/image23.emf"/><Relationship Id="rId4" Type="http://schemas.openxmlformats.org/officeDocument/2006/relationships/image" Target="../media/image18.em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emf"/><Relationship Id="rId13" Type="http://schemas.openxmlformats.org/officeDocument/2006/relationships/image" Target="../media/image27.emf"/><Relationship Id="rId3" Type="http://schemas.openxmlformats.org/officeDocument/2006/relationships/image" Target="../media/image18.emf"/><Relationship Id="rId7" Type="http://schemas.openxmlformats.org/officeDocument/2006/relationships/image" Target="../media/image15.emf"/><Relationship Id="rId12" Type="http://schemas.openxmlformats.org/officeDocument/2006/relationships/image" Target="../media/image26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4.emf"/><Relationship Id="rId11" Type="http://schemas.openxmlformats.org/officeDocument/2006/relationships/image" Target="../media/image25.png"/><Relationship Id="rId5" Type="http://schemas.openxmlformats.org/officeDocument/2006/relationships/image" Target="../media/image13.png"/><Relationship Id="rId15" Type="http://schemas.openxmlformats.org/officeDocument/2006/relationships/image" Target="../media/image29.emf"/><Relationship Id="rId10" Type="http://schemas.openxmlformats.org/officeDocument/2006/relationships/image" Target="../media/image9.emf"/><Relationship Id="rId4" Type="http://schemas.openxmlformats.org/officeDocument/2006/relationships/image" Target="../media/image12.png"/><Relationship Id="rId9" Type="http://schemas.openxmlformats.org/officeDocument/2006/relationships/image" Target="../media/image23.emf"/><Relationship Id="rId14" Type="http://schemas.openxmlformats.org/officeDocument/2006/relationships/image" Target="../media/image28.e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emf"/><Relationship Id="rId3" Type="http://schemas.openxmlformats.org/officeDocument/2006/relationships/image" Target="../media/image25.png"/><Relationship Id="rId7" Type="http://schemas.openxmlformats.org/officeDocument/2006/relationships/image" Target="../media/image28.emf"/><Relationship Id="rId12" Type="http://schemas.openxmlformats.org/officeDocument/2006/relationships/image" Target="../media/image34.emf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7.emf"/><Relationship Id="rId11" Type="http://schemas.openxmlformats.org/officeDocument/2006/relationships/image" Target="../media/image33.tiff"/><Relationship Id="rId5" Type="http://schemas.openxmlformats.org/officeDocument/2006/relationships/image" Target="../media/image26.emf"/><Relationship Id="rId10" Type="http://schemas.openxmlformats.org/officeDocument/2006/relationships/image" Target="../media/image32.jpg"/><Relationship Id="rId4" Type="http://schemas.openxmlformats.org/officeDocument/2006/relationships/image" Target="../media/image12.png"/><Relationship Id="rId9" Type="http://schemas.openxmlformats.org/officeDocument/2006/relationships/image" Target="../media/image3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e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emf"/><Relationship Id="rId3" Type="http://schemas.openxmlformats.org/officeDocument/2006/relationships/image" Target="../media/image21.emf"/><Relationship Id="rId7" Type="http://schemas.openxmlformats.org/officeDocument/2006/relationships/image" Target="../media/image37.emf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6.emf"/><Relationship Id="rId5" Type="http://schemas.openxmlformats.org/officeDocument/2006/relationships/image" Target="../media/image9.emf"/><Relationship Id="rId4" Type="http://schemas.openxmlformats.org/officeDocument/2006/relationships/image" Target="../media/image23.emf"/><Relationship Id="rId9" Type="http://schemas.openxmlformats.org/officeDocument/2006/relationships/image" Target="../media/image39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9.emf"/><Relationship Id="rId4" Type="http://schemas.openxmlformats.org/officeDocument/2006/relationships/image" Target="../media/image38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3.emf"/><Relationship Id="rId5" Type="http://schemas.openxmlformats.org/officeDocument/2006/relationships/image" Target="../media/image42.emf"/><Relationship Id="rId4" Type="http://schemas.openxmlformats.org/officeDocument/2006/relationships/image" Target="../media/image41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1527555"/>
            <a:ext cx="7772400" cy="1470025"/>
          </a:xfrm>
        </p:spPr>
        <p:txBody>
          <a:bodyPr>
            <a:normAutofit/>
          </a:bodyPr>
          <a:lstStyle/>
          <a:p>
            <a:r>
              <a:rPr lang="fr-FR" sz="4800" dirty="0"/>
              <a:t>Music Machine Learning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791326"/>
            <a:ext cx="6400800" cy="1752600"/>
          </a:xfrm>
        </p:spPr>
        <p:txBody>
          <a:bodyPr>
            <a:normAutofit/>
          </a:bodyPr>
          <a:lstStyle/>
          <a:p>
            <a:r>
              <a:rPr lang="fr-FR" dirty="0"/>
              <a:t>Master ATIAM - Informatique</a:t>
            </a:r>
          </a:p>
          <a:p>
            <a:pPr>
              <a:lnSpc>
                <a:spcPct val="80000"/>
              </a:lnSpc>
            </a:pPr>
            <a:r>
              <a:rPr lang="fr-FR" sz="2200" b="1" dirty="0"/>
              <a:t>Philippe Esling</a:t>
            </a:r>
            <a:r>
              <a:rPr lang="fr-FR" sz="2200" dirty="0"/>
              <a:t> (</a:t>
            </a:r>
            <a:r>
              <a:rPr lang="fr-FR" sz="2200" dirty="0">
                <a:hlinkClick r:id="rId2"/>
              </a:rPr>
              <a:t>esling@ircam.fr</a:t>
            </a:r>
            <a:r>
              <a:rPr lang="fr-FR" sz="2200" dirty="0"/>
              <a:t>)</a:t>
            </a:r>
          </a:p>
          <a:p>
            <a:pPr>
              <a:lnSpc>
                <a:spcPct val="80000"/>
              </a:lnSpc>
              <a:spcBef>
                <a:spcPts val="800"/>
              </a:spcBef>
            </a:pPr>
            <a:r>
              <a:rPr lang="fr-FR" sz="2200" dirty="0"/>
              <a:t>Maître de conférences – UPMC</a:t>
            </a:r>
          </a:p>
          <a:p>
            <a:pPr>
              <a:spcBef>
                <a:spcPts val="800"/>
              </a:spcBef>
            </a:pPr>
            <a:r>
              <a:rPr lang="fr-FR" sz="1400" dirty="0"/>
              <a:t>Equipe représentations musicales (IRCAM, Paris)</a:t>
            </a:r>
          </a:p>
        </p:txBody>
      </p:sp>
      <p:pic>
        <p:nvPicPr>
          <p:cNvPr id="5" name="Image 4" descr="logo_irc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3840" y="5388705"/>
            <a:ext cx="1106924" cy="1068565"/>
          </a:xfrm>
          <a:prstGeom prst="rect">
            <a:avLst/>
          </a:prstGeom>
        </p:spPr>
      </p:pic>
      <p:pic>
        <p:nvPicPr>
          <p:cNvPr id="6" name="Image 5" descr="logoumpc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8678" y="5804090"/>
            <a:ext cx="1243206" cy="432958"/>
          </a:xfrm>
          <a:prstGeom prst="rect">
            <a:avLst/>
          </a:prstGeom>
        </p:spPr>
      </p:pic>
      <p:pic>
        <p:nvPicPr>
          <p:cNvPr id="7" name="Image 6" descr="179db27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6186" y="5758086"/>
            <a:ext cx="957924" cy="478962"/>
          </a:xfrm>
          <a:prstGeom prst="rect">
            <a:avLst/>
          </a:prstGeom>
        </p:spPr>
      </p:pic>
      <p:cxnSp>
        <p:nvCxnSpPr>
          <p:cNvPr id="9" name="Connecteur droit 8"/>
          <p:cNvCxnSpPr/>
          <p:nvPr/>
        </p:nvCxnSpPr>
        <p:spPr>
          <a:xfrm>
            <a:off x="1516895" y="2844726"/>
            <a:ext cx="614967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itre 1"/>
          <p:cNvSpPr txBox="1">
            <a:spLocks/>
          </p:cNvSpPr>
          <p:nvPr/>
        </p:nvSpPr>
        <p:spPr>
          <a:xfrm>
            <a:off x="697090" y="2568948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/>
              <a:t>VI – Latent </a:t>
            </a:r>
            <a:r>
              <a:rPr lang="fr-FR" sz="3600" dirty="0" err="1"/>
              <a:t>models</a:t>
            </a:r>
            <a:r>
              <a:rPr lang="fr-FR" sz="3600" dirty="0"/>
              <a:t> and EM </a:t>
            </a:r>
            <a:r>
              <a:rPr lang="fr-FR" sz="3600"/>
              <a:t>algorith</a:t>
            </a:r>
            <a:r>
              <a:rPr lang="fr-FR" sz="3600" dirty="0"/>
              <a:t>m</a:t>
            </a:r>
          </a:p>
        </p:txBody>
      </p:sp>
    </p:spTree>
    <p:extLst>
      <p:ext uri="{BB962C8B-B14F-4D97-AF65-F5344CB8AC3E}">
        <p14:creationId xmlns:p14="http://schemas.microsoft.com/office/powerpoint/2010/main" val="18477572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92475" y="63499"/>
            <a:ext cx="7787368" cy="654264"/>
          </a:xfrm>
        </p:spPr>
        <p:txBody>
          <a:bodyPr>
            <a:normAutofit/>
          </a:bodyPr>
          <a:lstStyle/>
          <a:p>
            <a:pPr algn="l"/>
            <a:r>
              <a:rPr lang="fr-FR" dirty="0" err="1"/>
              <a:t>Details</a:t>
            </a:r>
            <a:r>
              <a:rPr lang="fr-FR" dirty="0"/>
              <a:t> of the K-</a:t>
            </a:r>
            <a:r>
              <a:rPr lang="fr-FR" dirty="0" err="1"/>
              <a:t>Means</a:t>
            </a:r>
            <a:r>
              <a:rPr lang="fr-FR" dirty="0"/>
              <a:t> </a:t>
            </a:r>
            <a:r>
              <a:rPr lang="fr-FR" dirty="0" err="1"/>
              <a:t>algorithm</a:t>
            </a:r>
            <a:endParaRPr lang="fr-FR" i="1" dirty="0"/>
          </a:p>
        </p:txBody>
      </p:sp>
      <p:sp>
        <p:nvSpPr>
          <p:cNvPr id="16" name="Rectangle 3">
            <a:extLst>
              <a:ext uri="{FF2B5EF4-FFF2-40B4-BE49-F238E27FC236}">
                <a16:creationId xmlns:a16="http://schemas.microsoft.com/office/drawing/2014/main" id="{5EF01852-182D-5648-B752-DE9B45EE01D3}"/>
              </a:ext>
            </a:extLst>
          </p:cNvPr>
          <p:cNvSpPr txBox="1">
            <a:spLocks noChangeArrowheads="1"/>
          </p:cNvSpPr>
          <p:nvPr/>
        </p:nvSpPr>
        <p:spPr>
          <a:xfrm>
            <a:off x="397699" y="884074"/>
            <a:ext cx="8746301" cy="18976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457200">
              <a:buFont typeface="+mj-lt"/>
              <a:buAutoNum type="arabicPeriod"/>
            </a:pPr>
            <a:r>
              <a:rPr lang="en-US" sz="2400" dirty="0">
                <a:latin typeface="Avenir Roman" panose="02000503020000020003" pitchFamily="2" charset="0"/>
              </a:rPr>
              <a:t>How do we define the</a:t>
            </a:r>
            <a:r>
              <a:rPr lang="en-US" sz="2400" i="1" dirty="0">
                <a:latin typeface="Avenir Roman" panose="02000503020000020003" pitchFamily="2" charset="0"/>
              </a:rPr>
              <a:t> stopping criterion ?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1800" i="1" dirty="0">
                <a:latin typeface="Avenir Roman" panose="02000503020000020003" pitchFamily="2" charset="0"/>
              </a:rPr>
              <a:t>Iterations number or thresholding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1800" i="1" dirty="0">
                <a:latin typeface="Avenir Roman" panose="02000503020000020003" pitchFamily="2" charset="0"/>
              </a:rPr>
              <a:t>Measure of cluster quality </a:t>
            </a:r>
          </a:p>
          <a:p>
            <a:pPr marL="514350" indent="-457200">
              <a:buFont typeface="+mj-lt"/>
              <a:buAutoNum type="arabicPeriod"/>
            </a:pPr>
            <a:endParaRPr lang="en-US" sz="2400" i="1" dirty="0">
              <a:latin typeface="Avenir Roman" panose="02000503020000020003" pitchFamily="2" charset="0"/>
            </a:endParaRPr>
          </a:p>
        </p:txBody>
      </p:sp>
      <p:sp>
        <p:nvSpPr>
          <p:cNvPr id="17" name="Rectangle 3">
            <a:extLst>
              <a:ext uri="{FF2B5EF4-FFF2-40B4-BE49-F238E27FC236}">
                <a16:creationId xmlns:a16="http://schemas.microsoft.com/office/drawing/2014/main" id="{FCEF974D-B898-254F-A959-81A0FD57373B}"/>
              </a:ext>
            </a:extLst>
          </p:cNvPr>
          <p:cNvSpPr txBox="1">
            <a:spLocks noChangeArrowheads="1"/>
          </p:cNvSpPr>
          <p:nvPr/>
        </p:nvSpPr>
        <p:spPr>
          <a:xfrm>
            <a:off x="397698" y="3007461"/>
            <a:ext cx="8746301" cy="25799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457200">
              <a:buFont typeface="+mj-lt"/>
              <a:buAutoNum type="arabicPeriod" startAt="2"/>
            </a:pPr>
            <a:r>
              <a:rPr lang="en-US" sz="2400" dirty="0">
                <a:latin typeface="Avenir Roman" panose="02000503020000020003" pitchFamily="2" charset="0"/>
              </a:rPr>
              <a:t>How do we </a:t>
            </a:r>
            <a:r>
              <a:rPr lang="en-US" sz="2400" i="1" dirty="0">
                <a:latin typeface="Avenir Roman" panose="02000503020000020003" pitchFamily="2" charset="0"/>
              </a:rPr>
              <a:t>choose the number of clusters</a:t>
            </a:r>
          </a:p>
          <a:p>
            <a:pPr lvl="1">
              <a:buFont typeface="+mj-lt"/>
              <a:buAutoNum type="arabicPeriod"/>
            </a:pPr>
            <a:r>
              <a:rPr lang="fr-FR" sz="1800" i="1" dirty="0" err="1">
                <a:latin typeface="Avenir Roman" panose="02000503020000020003" pitchFamily="2" charset="0"/>
              </a:rPr>
              <a:t>Even</a:t>
            </a:r>
            <a:r>
              <a:rPr lang="fr-FR" sz="1800" i="1" dirty="0">
                <a:latin typeface="Avenir Roman" panose="02000503020000020003" pitchFamily="2" charset="0"/>
              </a:rPr>
              <a:t> </a:t>
            </a:r>
            <a:r>
              <a:rPr lang="fr-FR" sz="1800" i="1" dirty="0" err="1">
                <a:latin typeface="Avenir Roman" panose="02000503020000020003" pitchFamily="2" charset="0"/>
              </a:rPr>
              <a:t>with</a:t>
            </a:r>
            <a:r>
              <a:rPr lang="fr-FR" sz="1800" i="1" dirty="0">
                <a:latin typeface="Avenir Roman" panose="02000503020000020003" pitchFamily="2" charset="0"/>
              </a:rPr>
              <a:t> the right </a:t>
            </a:r>
            <a:r>
              <a:rPr lang="fr-FR" sz="1800" i="1" dirty="0" err="1">
                <a:latin typeface="Avenir Roman" panose="02000503020000020003" pitchFamily="2" charset="0"/>
              </a:rPr>
              <a:t>number</a:t>
            </a:r>
            <a:r>
              <a:rPr lang="fr-FR" sz="1800" i="1" dirty="0">
                <a:latin typeface="Avenir Roman" panose="02000503020000020003" pitchFamily="2" charset="0"/>
              </a:rPr>
              <a:t>, </a:t>
            </a:r>
            <a:r>
              <a:rPr lang="fr-FR" sz="1800" i="1" dirty="0" err="1">
                <a:latin typeface="Avenir Roman" panose="02000503020000020003" pitchFamily="2" charset="0"/>
              </a:rPr>
              <a:t>will</a:t>
            </a:r>
            <a:r>
              <a:rPr lang="fr-FR" sz="1800" i="1" dirty="0">
                <a:latin typeface="Avenir Roman" panose="02000503020000020003" pitchFamily="2" charset="0"/>
              </a:rPr>
              <a:t> </a:t>
            </a:r>
            <a:r>
              <a:rPr lang="fr-FR" sz="1800" i="1" dirty="0" err="1">
                <a:latin typeface="Avenir Roman" panose="02000503020000020003" pitchFamily="2" charset="0"/>
              </a:rPr>
              <a:t>we</a:t>
            </a:r>
            <a:r>
              <a:rPr lang="fr-FR" sz="1800" i="1" dirty="0">
                <a:latin typeface="Avenir Roman" panose="02000503020000020003" pitchFamily="2" charset="0"/>
              </a:rPr>
              <a:t> </a:t>
            </a:r>
            <a:r>
              <a:rPr lang="fr-FR" sz="1800" i="1" dirty="0" err="1">
                <a:latin typeface="Avenir Roman" panose="02000503020000020003" pitchFamily="2" charset="0"/>
              </a:rPr>
              <a:t>find</a:t>
            </a:r>
            <a:r>
              <a:rPr lang="fr-FR" sz="1800" i="1" dirty="0">
                <a:latin typeface="Avenir Roman" panose="02000503020000020003" pitchFamily="2" charset="0"/>
              </a:rPr>
              <a:t> a good optima?</a:t>
            </a:r>
          </a:p>
          <a:p>
            <a:pPr lvl="1">
              <a:buFont typeface="+mj-lt"/>
              <a:buAutoNum type="arabicPeriod"/>
            </a:pPr>
            <a:r>
              <a:rPr lang="fr-FR" sz="1800" b="1" i="1" dirty="0" err="1">
                <a:latin typeface="Avenir Roman" panose="02000503020000020003" pitchFamily="2" charset="0"/>
              </a:rPr>
              <a:t>Problem</a:t>
            </a:r>
            <a:r>
              <a:rPr lang="fr-FR" sz="1800" i="1" dirty="0">
                <a:latin typeface="Avenir Roman" panose="02000503020000020003" pitchFamily="2" charset="0"/>
              </a:rPr>
              <a:t> = </a:t>
            </a:r>
            <a:r>
              <a:rPr lang="fr-FR" sz="1800" i="1" dirty="0" err="1">
                <a:latin typeface="Avenir Roman" panose="02000503020000020003" pitchFamily="2" charset="0"/>
              </a:rPr>
              <a:t>Any</a:t>
            </a:r>
            <a:r>
              <a:rPr lang="fr-FR" sz="1800" i="1" dirty="0">
                <a:latin typeface="Avenir Roman" panose="02000503020000020003" pitchFamily="2" charset="0"/>
              </a:rPr>
              <a:t> </a:t>
            </a:r>
            <a:r>
              <a:rPr lang="fr-FR" sz="1800" i="1" dirty="0" err="1">
                <a:latin typeface="Avenir Roman" panose="02000503020000020003" pitchFamily="2" charset="0"/>
              </a:rPr>
              <a:t>subset</a:t>
            </a:r>
            <a:r>
              <a:rPr lang="fr-FR" sz="1800" i="1" dirty="0">
                <a:latin typeface="Avenir Roman" panose="02000503020000020003" pitchFamily="2" charset="0"/>
              </a:rPr>
              <a:t> of points </a:t>
            </a:r>
            <a:r>
              <a:rPr lang="fr-FR" sz="1800" i="1" dirty="0" err="1">
                <a:latin typeface="Avenir Roman" panose="02000503020000020003" pitchFamily="2" charset="0"/>
              </a:rPr>
              <a:t>is</a:t>
            </a:r>
            <a:r>
              <a:rPr lang="fr-FR" sz="1800" i="1" dirty="0">
                <a:latin typeface="Avenir Roman" panose="02000503020000020003" pitchFamily="2" charset="0"/>
              </a:rPr>
              <a:t> a </a:t>
            </a:r>
            <a:r>
              <a:rPr lang="fr-FR" sz="1800" i="1" dirty="0" err="1">
                <a:latin typeface="Avenir Roman" panose="02000503020000020003" pitchFamily="2" charset="0"/>
              </a:rPr>
              <a:t>valid</a:t>
            </a:r>
            <a:r>
              <a:rPr lang="fr-FR" sz="1800" i="1" dirty="0">
                <a:latin typeface="Avenir Roman" panose="02000503020000020003" pitchFamily="2" charset="0"/>
              </a:rPr>
              <a:t> </a:t>
            </a:r>
            <a:r>
              <a:rPr lang="fr-FR" sz="1800" i="1" dirty="0" err="1">
                <a:latin typeface="Avenir Roman" panose="02000503020000020003" pitchFamily="2" charset="0"/>
              </a:rPr>
              <a:t>clustering</a:t>
            </a:r>
            <a:endParaRPr lang="en-US" sz="1100" i="1" dirty="0">
              <a:latin typeface="Avenir Roman" panose="02000503020000020003" pitchFamily="2" charset="0"/>
            </a:endParaRPr>
          </a:p>
          <a:p>
            <a:pPr marL="514350" indent="-457200">
              <a:buFont typeface="+mj-lt"/>
              <a:buAutoNum type="arabicPeriod" startAt="2"/>
            </a:pPr>
            <a:endParaRPr lang="en-US" sz="2400" i="1" dirty="0">
              <a:latin typeface="Avenir Roman" panose="02000503020000020003" pitchFamily="2" charset="0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E8692ED3-5E98-134B-8A57-D1F2E56E58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7079" y="2082841"/>
            <a:ext cx="3067538" cy="835885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4D47301C-0E67-5344-BA13-A604C49D47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3093" y="4297429"/>
            <a:ext cx="5759715" cy="2272659"/>
          </a:xfrm>
          <a:prstGeom prst="rect">
            <a:avLst/>
          </a:prstGeom>
        </p:spPr>
      </p:pic>
      <p:sp>
        <p:nvSpPr>
          <p:cNvPr id="10" name="Espace réservé du pied de page 9">
            <a:extLst>
              <a:ext uri="{FF2B5EF4-FFF2-40B4-BE49-F238E27FC236}">
                <a16:creationId xmlns:a16="http://schemas.microsoft.com/office/drawing/2014/main" id="{41D0F55B-6494-8F46-AF67-5EDBCCACA8E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>
                <a:solidFill>
                  <a:srgbClr val="000000"/>
                </a:solidFill>
              </a:rPr>
              <a:t>P. Esling - Music Machine Learning</a:t>
            </a:r>
            <a:endParaRPr lang="fr-FR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2303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92475" y="42403"/>
            <a:ext cx="7787368" cy="654264"/>
          </a:xfrm>
        </p:spPr>
        <p:txBody>
          <a:bodyPr>
            <a:normAutofit/>
          </a:bodyPr>
          <a:lstStyle/>
          <a:p>
            <a:pPr algn="l"/>
            <a:r>
              <a:rPr lang="fr-FR" dirty="0" err="1"/>
              <a:t>Hierarchical</a:t>
            </a:r>
            <a:r>
              <a:rPr lang="fr-FR" dirty="0"/>
              <a:t> </a:t>
            </a:r>
            <a:r>
              <a:rPr lang="fr-FR" dirty="0" err="1"/>
              <a:t>clustering</a:t>
            </a:r>
            <a:endParaRPr lang="fr-FR" dirty="0"/>
          </a:p>
        </p:txBody>
      </p:sp>
      <p:pic>
        <p:nvPicPr>
          <p:cNvPr id="4" name="Image 3" descr="179db2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475" y="6330379"/>
            <a:ext cx="753964" cy="376982"/>
          </a:xfrm>
          <a:prstGeom prst="rect">
            <a:avLst/>
          </a:prstGeom>
        </p:spPr>
      </p:pic>
      <p:sp>
        <p:nvSpPr>
          <p:cNvPr id="73" name="Rectangle 3"/>
          <p:cNvSpPr txBox="1">
            <a:spLocks noChangeArrowheads="1"/>
          </p:cNvSpPr>
          <p:nvPr/>
        </p:nvSpPr>
        <p:spPr>
          <a:xfrm>
            <a:off x="448930" y="940773"/>
            <a:ext cx="9403244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92100" indent="-292100"/>
            <a:r>
              <a:rPr lang="en-US" sz="2400" dirty="0">
                <a:latin typeface="Avenir Roman" panose="02000503020000020003" pitchFamily="2" charset="0"/>
              </a:rPr>
              <a:t>As a side note for the issue of </a:t>
            </a:r>
            <a:r>
              <a:rPr lang="en-US" sz="2400" i="1" dirty="0">
                <a:latin typeface="Avenir Roman" panose="02000503020000020003" pitchFamily="2" charset="0"/>
              </a:rPr>
              <a:t>number of clusters</a:t>
            </a:r>
          </a:p>
          <a:p>
            <a:pPr marL="292100" indent="-292100"/>
            <a:r>
              <a:rPr lang="en-US" sz="2400" b="1" dirty="0">
                <a:latin typeface="Avenir Roman" panose="02000503020000020003" pitchFamily="2" charset="0"/>
              </a:rPr>
              <a:t>Hierarchical clustering </a:t>
            </a:r>
            <a:r>
              <a:rPr lang="en-US" sz="2400" dirty="0">
                <a:latin typeface="Avenir Roman" panose="02000503020000020003" pitchFamily="2" charset="0"/>
              </a:rPr>
              <a:t>allows to obtain </a:t>
            </a:r>
            <a:r>
              <a:rPr lang="en-US" sz="2400" b="1" dirty="0">
                <a:latin typeface="Avenir Roman" panose="02000503020000020003" pitchFamily="2" charset="0"/>
              </a:rPr>
              <a:t>all groupings</a:t>
            </a:r>
            <a:endParaRPr lang="en-US" sz="2400" dirty="0">
              <a:latin typeface="Avenir Roman" panose="02000503020000020003" pitchFamily="2" charset="0"/>
            </a:endParaRPr>
          </a:p>
          <a:p>
            <a:pPr marL="292100" indent="-292100"/>
            <a:r>
              <a:rPr lang="en-US" sz="2400" dirty="0">
                <a:latin typeface="Avenir Roman" panose="02000503020000020003" pitchFamily="2" charset="0"/>
              </a:rPr>
              <a:t>Produces set of </a:t>
            </a:r>
            <a:r>
              <a:rPr lang="en-US" sz="2400" b="1" i="1" dirty="0">
                <a:latin typeface="Avenir Roman" panose="02000503020000020003" pitchFamily="2" charset="0"/>
              </a:rPr>
              <a:t>nested clusters</a:t>
            </a:r>
            <a:r>
              <a:rPr lang="en-US" sz="2400" dirty="0">
                <a:latin typeface="Avenir Roman" panose="02000503020000020003" pitchFamily="2" charset="0"/>
              </a:rPr>
              <a:t> (hierarchical tree)</a:t>
            </a:r>
          </a:p>
          <a:p>
            <a:pPr marL="292100" indent="-292100"/>
            <a:r>
              <a:rPr lang="en-US" sz="2400" dirty="0">
                <a:latin typeface="Avenir Roman" panose="02000503020000020003" pitchFamily="2" charset="0"/>
              </a:rPr>
              <a:t>Can be visualized as a </a:t>
            </a:r>
            <a:r>
              <a:rPr lang="en-US" sz="2400" b="1" dirty="0" err="1">
                <a:solidFill>
                  <a:srgbClr val="FF0000"/>
                </a:solidFill>
                <a:latin typeface="Avenir Roman" panose="02000503020000020003" pitchFamily="2" charset="0"/>
              </a:rPr>
              <a:t>dendrogram</a:t>
            </a:r>
            <a:endParaRPr lang="en-US" sz="2400" b="1" dirty="0">
              <a:solidFill>
                <a:srgbClr val="FF0000"/>
              </a:solidFill>
              <a:latin typeface="Avenir Roman" panose="02000503020000020003" pitchFamily="2" charset="0"/>
            </a:endParaRPr>
          </a:p>
          <a:p>
            <a:pPr marL="800100" lvl="1" indent="-342900"/>
            <a:r>
              <a:rPr lang="en-US" sz="2000" dirty="0">
                <a:latin typeface="Avenir Roman" panose="02000503020000020003" pitchFamily="2" charset="0"/>
              </a:rPr>
              <a:t>Tree-like diagram that records the sequences of merges</a:t>
            </a:r>
          </a:p>
          <a:p>
            <a:pPr marL="800100" lvl="1" indent="-342900"/>
            <a:r>
              <a:rPr lang="en-US" sz="2000" dirty="0">
                <a:latin typeface="Avenir Roman" panose="02000503020000020003" pitchFamily="2" charset="0"/>
              </a:rPr>
              <a:t>All clustering can be obtained by trimming the tree</a:t>
            </a:r>
          </a:p>
        </p:txBody>
      </p:sp>
      <p:pic>
        <p:nvPicPr>
          <p:cNvPr id="7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3200" y="3657015"/>
            <a:ext cx="3805079" cy="23766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75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01112647"/>
              </p:ext>
            </p:extLst>
          </p:nvPr>
        </p:nvGraphicFramePr>
        <p:xfrm>
          <a:off x="5618961" y="3583067"/>
          <a:ext cx="2551272" cy="25966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4064" name="VISIO" r:id="rId5" imgW="3168720" imgH="3227760" progId="">
                  <p:embed/>
                </p:oleObj>
              </mc:Choice>
              <mc:Fallback>
                <p:oleObj name="VISIO" r:id="rId5" imgW="3168720" imgH="3227760" progId="">
                  <p:embed/>
                  <p:pic>
                    <p:nvPicPr>
                      <p:cNvPr id="75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18961" y="3583067"/>
                        <a:ext cx="2551272" cy="259667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8" name="Connecteur droit 7"/>
          <p:cNvCxnSpPr/>
          <p:nvPr/>
        </p:nvCxnSpPr>
        <p:spPr>
          <a:xfrm>
            <a:off x="1417324" y="4881404"/>
            <a:ext cx="3859906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Connecteur droit 75"/>
          <p:cNvCxnSpPr/>
          <p:nvPr/>
        </p:nvCxnSpPr>
        <p:spPr>
          <a:xfrm>
            <a:off x="1403213" y="4126532"/>
            <a:ext cx="3859906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ZoneTexte 8"/>
          <p:cNvSpPr txBox="1"/>
          <p:nvPr/>
        </p:nvSpPr>
        <p:spPr>
          <a:xfrm>
            <a:off x="869457" y="3842729"/>
            <a:ext cx="4033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77" name="ZoneTexte 76"/>
          <p:cNvSpPr txBox="1"/>
          <p:nvPr/>
        </p:nvSpPr>
        <p:spPr>
          <a:xfrm>
            <a:off x="874115" y="4619794"/>
            <a:ext cx="4033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5C003143-31D1-5F46-9CA5-C851762D2D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>
                <a:solidFill>
                  <a:srgbClr val="000000"/>
                </a:solidFill>
              </a:rPr>
              <a:t>P. Esling - Music Machine Learning</a:t>
            </a:r>
            <a:endParaRPr lang="fr-FR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9428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7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01796" y="49136"/>
            <a:ext cx="7787368" cy="654264"/>
          </a:xfrm>
        </p:spPr>
        <p:txBody>
          <a:bodyPr>
            <a:normAutofit/>
          </a:bodyPr>
          <a:lstStyle/>
          <a:p>
            <a:pPr algn="l"/>
            <a:r>
              <a:rPr lang="fr-FR" dirty="0" err="1"/>
              <a:t>Hierarchical</a:t>
            </a:r>
            <a:r>
              <a:rPr lang="fr-FR" dirty="0"/>
              <a:t> </a:t>
            </a:r>
            <a:r>
              <a:rPr lang="fr-FR" dirty="0" err="1"/>
              <a:t>clustering</a:t>
            </a:r>
            <a:r>
              <a:rPr lang="fr-FR" dirty="0"/>
              <a:t> (intuition)</a:t>
            </a:r>
          </a:p>
        </p:txBody>
      </p:sp>
      <p:sp>
        <p:nvSpPr>
          <p:cNvPr id="36" name="Rectangle 35"/>
          <p:cNvSpPr/>
          <p:nvPr/>
        </p:nvSpPr>
        <p:spPr>
          <a:xfrm>
            <a:off x="5813569" y="754546"/>
            <a:ext cx="225780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Avenir Roman" panose="02000503020000020003" pitchFamily="2" charset="0"/>
              </a:rPr>
              <a:t>Data matrix</a:t>
            </a:r>
            <a:endParaRPr lang="fr-FR" sz="2400" b="1" dirty="0">
              <a:solidFill>
                <a:srgbClr val="FF0000"/>
              </a:solidFill>
              <a:latin typeface="Avenir Roman" panose="02000503020000020003" pitchFamily="2" charset="0"/>
            </a:endParaRPr>
          </a:p>
        </p:txBody>
      </p:sp>
      <p:sp>
        <p:nvSpPr>
          <p:cNvPr id="10" name="Flèche vers le bas 9"/>
          <p:cNvSpPr/>
          <p:nvPr/>
        </p:nvSpPr>
        <p:spPr>
          <a:xfrm>
            <a:off x="6356898" y="2634870"/>
            <a:ext cx="754827" cy="436993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B9C441B7-728B-3349-AD3A-05E8B4F5797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06" t="12078" r="10143" b="14183"/>
          <a:stretch/>
        </p:blipFill>
        <p:spPr>
          <a:xfrm>
            <a:off x="974343" y="1087555"/>
            <a:ext cx="1954838" cy="157947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74254480-3A55-A643-9137-F253D83410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1939" y="1168937"/>
            <a:ext cx="326750" cy="281681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958DBA4F-6168-894E-9732-F578303FAE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1523" y="1216694"/>
            <a:ext cx="4837641" cy="1450338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2BAD2B3E-36C0-2C4E-831B-370A98B41C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3416" y="2993942"/>
            <a:ext cx="4486964" cy="1537713"/>
          </a:xfrm>
          <a:prstGeom prst="rect">
            <a:avLst/>
          </a:prstGeom>
        </p:spPr>
      </p:pic>
      <p:sp>
        <p:nvSpPr>
          <p:cNvPr id="11" name="Espace réservé du pied de page 10">
            <a:extLst>
              <a:ext uri="{FF2B5EF4-FFF2-40B4-BE49-F238E27FC236}">
                <a16:creationId xmlns:a16="http://schemas.microsoft.com/office/drawing/2014/main" id="{CD9A34FA-B624-E949-B3D2-F6C8A2FA380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>
                <a:solidFill>
                  <a:srgbClr val="000000"/>
                </a:solidFill>
              </a:rPr>
              <a:t>P. Esling - Music Machine Learning</a:t>
            </a:r>
            <a:endParaRPr lang="fr-FR" dirty="0">
              <a:solidFill>
                <a:srgbClr val="000000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9380F22-7708-5744-890F-883F8BC1F228}"/>
              </a:ext>
            </a:extLst>
          </p:cNvPr>
          <p:cNvSpPr/>
          <p:nvPr/>
        </p:nvSpPr>
        <p:spPr>
          <a:xfrm>
            <a:off x="401796" y="3006013"/>
            <a:ext cx="337469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  <a:latin typeface="Avenir Roman" panose="02000503020000020003" pitchFamily="2" charset="0"/>
              </a:rPr>
              <a:t>Dissimilarity matrix</a:t>
            </a:r>
            <a:endParaRPr lang="fr-FR" sz="2400" b="1" dirty="0">
              <a:solidFill>
                <a:srgbClr val="FF0000"/>
              </a:solidFill>
              <a:latin typeface="Avenir Roman" panose="02000503020000020003" pitchFamily="2" charset="0"/>
            </a:endParaRP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E73EDCB3-7789-834B-9FD3-67A2B62BBA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6780" y="3599709"/>
            <a:ext cx="3469708" cy="931946"/>
          </a:xfrm>
          <a:prstGeom prst="rect">
            <a:avLst/>
          </a:prstGeom>
        </p:spPr>
      </p:pic>
      <p:sp>
        <p:nvSpPr>
          <p:cNvPr id="25" name="Rectangle 3">
            <a:extLst>
              <a:ext uri="{FF2B5EF4-FFF2-40B4-BE49-F238E27FC236}">
                <a16:creationId xmlns:a16="http://schemas.microsoft.com/office/drawing/2014/main" id="{A67566C4-0617-304D-B3E6-19F8CB2F90E6}"/>
              </a:ext>
            </a:extLst>
          </p:cNvPr>
          <p:cNvSpPr txBox="1">
            <a:spLocks noChangeArrowheads="1"/>
          </p:cNvSpPr>
          <p:nvPr/>
        </p:nvSpPr>
        <p:spPr>
          <a:xfrm>
            <a:off x="1825330" y="4982589"/>
            <a:ext cx="9403244" cy="130261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92100" indent="-292100"/>
            <a:r>
              <a:rPr lang="en-US" sz="2400" dirty="0">
                <a:latin typeface="Avenir Roman" panose="02000503020000020003" pitchFamily="2" charset="0"/>
              </a:rPr>
              <a:t>Iteratively select the lowest distances</a:t>
            </a:r>
          </a:p>
          <a:p>
            <a:pPr marL="292100" indent="-292100"/>
            <a:r>
              <a:rPr lang="en-US" sz="2400" dirty="0">
                <a:latin typeface="Avenir Roman" panose="02000503020000020003" pitchFamily="2" charset="0"/>
              </a:rPr>
              <a:t>Allows to group all of our data points</a:t>
            </a:r>
          </a:p>
          <a:p>
            <a:pPr marL="292100" indent="-292100"/>
            <a:r>
              <a:rPr lang="en-US" sz="2400" dirty="0">
                <a:latin typeface="Avenir Roman" panose="02000503020000020003" pitchFamily="2" charset="0"/>
              </a:rPr>
              <a:t>Solve merging with a </a:t>
            </a:r>
            <a:r>
              <a:rPr lang="en-US" sz="2400" i="1" dirty="0">
                <a:latin typeface="Avenir Roman" panose="02000503020000020003" pitchFamily="2" charset="0"/>
              </a:rPr>
              <a:t>link function</a:t>
            </a:r>
            <a:endParaRPr lang="en-US" sz="2000" dirty="0">
              <a:latin typeface="Avenir Roman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109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2" grpId="0"/>
      <p:bldP spid="2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92475" y="0"/>
            <a:ext cx="7787368" cy="654264"/>
          </a:xfrm>
        </p:spPr>
        <p:txBody>
          <a:bodyPr>
            <a:normAutofit/>
          </a:bodyPr>
          <a:lstStyle/>
          <a:p>
            <a:pPr algn="l"/>
            <a:r>
              <a:rPr lang="fr-FR" dirty="0" err="1"/>
              <a:t>Hierarchical</a:t>
            </a:r>
            <a:r>
              <a:rPr lang="fr-FR" dirty="0"/>
              <a:t> </a:t>
            </a:r>
            <a:r>
              <a:rPr lang="fr-FR" dirty="0" err="1"/>
              <a:t>clustering</a:t>
            </a:r>
            <a:endParaRPr lang="fr-FR" dirty="0"/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>
          <a:xfrm>
            <a:off x="492475" y="800747"/>
            <a:ext cx="8450047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92100" indent="-292100">
              <a:buFont typeface="Arial" pitchFamily="34" charset="0"/>
              <a:buChar char="•"/>
              <a:defRPr/>
            </a:pPr>
            <a:r>
              <a:rPr lang="en-US" sz="2400" dirty="0">
                <a:latin typeface="Avenir Roman" panose="02000503020000020003" pitchFamily="2" charset="0"/>
              </a:rPr>
              <a:t>Two main types of hierarchical clustering</a:t>
            </a:r>
          </a:p>
          <a:p>
            <a:pPr marL="914400" lvl="1" indent="-457200">
              <a:buFont typeface="+mj-lt"/>
              <a:buAutoNum type="arabicPeriod"/>
              <a:defRPr/>
            </a:pPr>
            <a:r>
              <a:rPr lang="en-US" sz="2000" b="1" dirty="0">
                <a:solidFill>
                  <a:srgbClr val="0070C0"/>
                </a:solidFill>
                <a:latin typeface="Avenir Roman" panose="02000503020000020003" pitchFamily="2" charset="0"/>
              </a:rPr>
              <a:t>Agglomerative:  </a:t>
            </a:r>
          </a:p>
          <a:p>
            <a:pPr marL="914400" lvl="2" indent="0">
              <a:buFont typeface="Arial" pitchFamily="34" charset="0"/>
              <a:buChar char="•"/>
              <a:defRPr/>
            </a:pPr>
            <a:r>
              <a:rPr lang="en-US" sz="1800" dirty="0">
                <a:latin typeface="Avenir Roman" panose="02000503020000020003" pitchFamily="2" charset="0"/>
              </a:rPr>
              <a:t> Start with the points as individual clusters</a:t>
            </a:r>
          </a:p>
          <a:p>
            <a:pPr marL="914400" lvl="2" indent="0">
              <a:buFont typeface="Arial" pitchFamily="34" charset="0"/>
              <a:buChar char="•"/>
              <a:defRPr/>
            </a:pPr>
            <a:r>
              <a:rPr lang="en-US" sz="1800" dirty="0">
                <a:latin typeface="Avenir Roman" panose="02000503020000020003" pitchFamily="2" charset="0"/>
              </a:rPr>
              <a:t> At each step, merge the closest pair of clusters</a:t>
            </a:r>
            <a:endParaRPr lang="en-US" sz="1600" dirty="0">
              <a:latin typeface="Avenir Roman" panose="02000503020000020003" pitchFamily="2" charset="0"/>
            </a:endParaRPr>
          </a:p>
          <a:p>
            <a:pPr marL="914400" lvl="1" indent="-457200">
              <a:buFont typeface="+mj-lt"/>
              <a:buAutoNum type="arabicPeriod"/>
              <a:defRPr/>
            </a:pPr>
            <a:r>
              <a:rPr lang="en-US" sz="2000" b="1" dirty="0">
                <a:solidFill>
                  <a:srgbClr val="0070C0"/>
                </a:solidFill>
                <a:latin typeface="Avenir Roman" panose="02000503020000020003" pitchFamily="2" charset="0"/>
              </a:rPr>
              <a:t>Divisive:  </a:t>
            </a:r>
          </a:p>
          <a:p>
            <a:pPr marL="914400" lvl="2" indent="0">
              <a:buFont typeface="Arial" pitchFamily="34" charset="0"/>
              <a:buChar char="•"/>
              <a:defRPr/>
            </a:pPr>
            <a:r>
              <a:rPr lang="en-US" sz="1800" dirty="0">
                <a:latin typeface="Avenir Roman" panose="02000503020000020003" pitchFamily="2" charset="0"/>
              </a:rPr>
              <a:t> Start with one, all-inclusive cluster </a:t>
            </a:r>
          </a:p>
          <a:p>
            <a:pPr marL="914400" lvl="2" indent="0">
              <a:buFont typeface="Arial" pitchFamily="34" charset="0"/>
              <a:buChar char="•"/>
              <a:defRPr/>
            </a:pPr>
            <a:r>
              <a:rPr lang="en-US" sz="1800" dirty="0">
                <a:latin typeface="Avenir Roman" panose="02000503020000020003" pitchFamily="2" charset="0"/>
              </a:rPr>
              <a:t> At each step, split a cluster until each cluster contains only a point</a:t>
            </a:r>
            <a:endParaRPr lang="en-US" sz="1600" dirty="0">
              <a:latin typeface="Avenir Roman" panose="02000503020000020003" pitchFamily="2" charset="0"/>
            </a:endParaRPr>
          </a:p>
          <a:p>
            <a:pPr lvl="4">
              <a:buFont typeface="Arial" pitchFamily="34" charset="0"/>
              <a:buChar char="»"/>
              <a:defRPr/>
            </a:pPr>
            <a:endParaRPr lang="en-US" sz="700" dirty="0">
              <a:latin typeface="Avenir Roman" panose="02000503020000020003" pitchFamily="2" charset="0"/>
            </a:endParaRP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795478A3-01BC-B04A-8401-A1E359F206A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>
                <a:solidFill>
                  <a:srgbClr val="000000"/>
                </a:solidFill>
              </a:rPr>
              <a:t>P. Esling - Music Machine Learning</a:t>
            </a:r>
            <a:endParaRPr lang="fr-FR" dirty="0">
              <a:solidFill>
                <a:srgbClr val="000000"/>
              </a:solidFill>
            </a:endParaRPr>
          </a:p>
        </p:txBody>
      </p:sp>
      <p:sp>
        <p:nvSpPr>
          <p:cNvPr id="11" name="Rectangle 3">
            <a:extLst>
              <a:ext uri="{FF2B5EF4-FFF2-40B4-BE49-F238E27FC236}">
                <a16:creationId xmlns:a16="http://schemas.microsoft.com/office/drawing/2014/main" id="{63EBB1E3-21DB-5644-89F3-8A94D1358CDE}"/>
              </a:ext>
            </a:extLst>
          </p:cNvPr>
          <p:cNvSpPr txBox="1">
            <a:spLocks noChangeArrowheads="1"/>
          </p:cNvSpPr>
          <p:nvPr/>
        </p:nvSpPr>
        <p:spPr>
          <a:xfrm>
            <a:off x="492475" y="3362491"/>
            <a:ext cx="8257822" cy="18081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90000"/>
              </a:lnSpc>
              <a:buNone/>
            </a:pPr>
            <a:r>
              <a:rPr lang="en-US" sz="2400" b="1" dirty="0">
                <a:solidFill>
                  <a:srgbClr val="00B050"/>
                </a:solidFill>
                <a:latin typeface="Avenir Roman" panose="02000503020000020003" pitchFamily="2" charset="0"/>
              </a:rPr>
              <a:t>Advantages</a:t>
            </a:r>
          </a:p>
          <a:p>
            <a:pPr marL="292100" indent="-292100">
              <a:lnSpc>
                <a:spcPct val="90000"/>
              </a:lnSpc>
            </a:pPr>
            <a:r>
              <a:rPr lang="en-US" sz="2000" dirty="0">
                <a:latin typeface="Avenir Roman" panose="02000503020000020003" pitchFamily="2" charset="0"/>
              </a:rPr>
              <a:t>No assumptions on the number of clusters</a:t>
            </a:r>
          </a:p>
          <a:p>
            <a:pPr marL="800100" lvl="1" indent="-342900">
              <a:lnSpc>
                <a:spcPct val="90000"/>
              </a:lnSpc>
            </a:pPr>
            <a:r>
              <a:rPr lang="en-US" sz="2000" i="1" dirty="0">
                <a:latin typeface="Avenir Roman" panose="02000503020000020003" pitchFamily="2" charset="0"/>
              </a:rPr>
              <a:t>Any desired number of clusters can be obtained by </a:t>
            </a:r>
            <a:r>
              <a:rPr lang="ja-JP" altLang="en-US" sz="2000" i="1" dirty="0">
                <a:latin typeface="Avenir Roman" panose="02000503020000020003" pitchFamily="2" charset="0"/>
              </a:rPr>
              <a:t>‘</a:t>
            </a:r>
            <a:r>
              <a:rPr lang="en-US" sz="2000" i="1" dirty="0">
                <a:latin typeface="Avenir Roman" panose="02000503020000020003" pitchFamily="2" charset="0"/>
              </a:rPr>
              <a:t>cutting</a:t>
            </a:r>
            <a:r>
              <a:rPr lang="ja-JP" altLang="en-US" sz="2000" i="1">
                <a:latin typeface="Avenir Roman" panose="02000503020000020003" pitchFamily="2" charset="0"/>
              </a:rPr>
              <a:t>’</a:t>
            </a:r>
            <a:endParaRPr lang="en-US" altLang="ja-JP" sz="2000" i="1" dirty="0">
              <a:latin typeface="Avenir Roman" panose="02000503020000020003" pitchFamily="2" charset="0"/>
            </a:endParaRPr>
          </a:p>
          <a:p>
            <a:pPr marL="400050">
              <a:lnSpc>
                <a:spcPct val="90000"/>
              </a:lnSpc>
            </a:pPr>
            <a:r>
              <a:rPr lang="en-US" sz="2000" dirty="0">
                <a:latin typeface="Avenir Roman" panose="02000503020000020003" pitchFamily="2" charset="0"/>
              </a:rPr>
              <a:t>Hierarchical </a:t>
            </a:r>
            <a:r>
              <a:rPr lang="en-US" sz="2000" dirty="0" err="1">
                <a:latin typeface="Avenir Roman" panose="02000503020000020003" pitchFamily="2" charset="0"/>
              </a:rPr>
              <a:t>clusterings</a:t>
            </a:r>
            <a:r>
              <a:rPr lang="en-US" sz="2000" dirty="0">
                <a:latin typeface="Avenir Roman" panose="02000503020000020003" pitchFamily="2" charset="0"/>
              </a:rPr>
              <a:t> may correspond to meaningful taxonomies</a:t>
            </a:r>
            <a:endParaRPr lang="en-US" sz="2400" dirty="0">
              <a:latin typeface="Avenir Roman" panose="02000503020000020003" pitchFamily="2" charset="0"/>
            </a:endParaRPr>
          </a:p>
          <a:p>
            <a:pPr marL="800100" lvl="1" indent="-342900">
              <a:lnSpc>
                <a:spcPct val="90000"/>
              </a:lnSpc>
            </a:pPr>
            <a:r>
              <a:rPr lang="en-US" sz="2000" i="1" dirty="0">
                <a:latin typeface="Avenir Roman" panose="02000503020000020003" pitchFamily="2" charset="0"/>
              </a:rPr>
              <a:t>Example in biological sciences and web</a:t>
            </a:r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1768AD8E-D8BC-6242-9DDE-322590F0CF90}"/>
              </a:ext>
            </a:extLst>
          </p:cNvPr>
          <p:cNvSpPr txBox="1">
            <a:spLocks noChangeArrowheads="1"/>
          </p:cNvSpPr>
          <p:nvPr/>
        </p:nvSpPr>
        <p:spPr>
          <a:xfrm>
            <a:off x="464253" y="5093963"/>
            <a:ext cx="8257822" cy="18081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90000"/>
              </a:lnSpc>
              <a:buNone/>
            </a:pPr>
            <a:r>
              <a:rPr lang="en-US" sz="2400" b="1" dirty="0">
                <a:solidFill>
                  <a:srgbClr val="FF0000"/>
                </a:solidFill>
                <a:latin typeface="Avenir Roman" panose="02000503020000020003" pitchFamily="2" charset="0"/>
              </a:rPr>
              <a:t>Flaws</a:t>
            </a:r>
          </a:p>
          <a:p>
            <a:pPr marL="292100" indent="-292100">
              <a:lnSpc>
                <a:spcPct val="90000"/>
              </a:lnSpc>
            </a:pPr>
            <a:r>
              <a:rPr lang="fr-FR" sz="2000" dirty="0">
                <a:latin typeface="Avenir Roman" panose="02000503020000020003" pitchFamily="2" charset="0"/>
              </a:rPr>
              <a:t>Distance matrix </a:t>
            </a:r>
            <a:r>
              <a:rPr lang="fr-FR" sz="2000" dirty="0" err="1">
                <a:latin typeface="Avenir Roman" panose="02000503020000020003" pitchFamily="2" charset="0"/>
              </a:rPr>
              <a:t>is</a:t>
            </a:r>
            <a:r>
              <a:rPr lang="fr-FR" sz="2000" dirty="0">
                <a:latin typeface="Avenir Roman" panose="02000503020000020003" pitchFamily="2" charset="0"/>
              </a:rPr>
              <a:t> </a:t>
            </a:r>
            <a:r>
              <a:rPr lang="fr-FR" sz="2000" dirty="0" err="1">
                <a:latin typeface="Avenir Roman" panose="02000503020000020003" pitchFamily="2" charset="0"/>
              </a:rPr>
              <a:t>required</a:t>
            </a:r>
            <a:r>
              <a:rPr lang="fr-FR" sz="2000" dirty="0">
                <a:latin typeface="Avenir Roman" panose="02000503020000020003" pitchFamily="2" charset="0"/>
              </a:rPr>
              <a:t> for </a:t>
            </a:r>
            <a:r>
              <a:rPr lang="fr-FR" sz="2000" dirty="0" err="1">
                <a:latin typeface="Avenir Roman" panose="02000503020000020003" pitchFamily="2" charset="0"/>
              </a:rPr>
              <a:t>deciding</a:t>
            </a:r>
            <a:r>
              <a:rPr lang="fr-FR" sz="2000" dirty="0">
                <a:latin typeface="Avenir Roman" panose="02000503020000020003" pitchFamily="2" charset="0"/>
              </a:rPr>
              <a:t> the clusters</a:t>
            </a:r>
          </a:p>
          <a:p>
            <a:pPr marL="292100" indent="-292100">
              <a:lnSpc>
                <a:spcPct val="90000"/>
              </a:lnSpc>
            </a:pPr>
            <a:r>
              <a:rPr lang="fr-FR" sz="2000" i="1" dirty="0">
                <a:latin typeface="Avenir Roman" panose="02000503020000020003" pitchFamily="2" charset="0"/>
              </a:rPr>
              <a:t>At least </a:t>
            </a:r>
            <a:r>
              <a:rPr lang="fr-FR" sz="2000" i="1" dirty="0" err="1">
                <a:latin typeface="Avenir Roman" panose="02000503020000020003" pitchFamily="2" charset="0"/>
              </a:rPr>
              <a:t>quadratic</a:t>
            </a:r>
            <a:r>
              <a:rPr lang="fr-FR" sz="2000" i="1" dirty="0">
                <a:latin typeface="Avenir Roman" panose="02000503020000020003" pitchFamily="2" charset="0"/>
              </a:rPr>
              <a:t> in the </a:t>
            </a:r>
            <a:r>
              <a:rPr lang="fr-FR" sz="2000" i="1" dirty="0" err="1">
                <a:latin typeface="Avenir Roman" panose="02000503020000020003" pitchFamily="2" charset="0"/>
              </a:rPr>
              <a:t>number</a:t>
            </a:r>
            <a:r>
              <a:rPr lang="fr-FR" sz="2000" i="1" dirty="0">
                <a:latin typeface="Avenir Roman" panose="02000503020000020003" pitchFamily="2" charset="0"/>
              </a:rPr>
              <a:t> of data points</a:t>
            </a:r>
          </a:p>
          <a:p>
            <a:pPr marL="292100" indent="-292100">
              <a:lnSpc>
                <a:spcPct val="90000"/>
              </a:lnSpc>
            </a:pPr>
            <a:r>
              <a:rPr lang="fr-FR" sz="2000" i="1" dirty="0">
                <a:latin typeface="Avenir Roman" panose="02000503020000020003" pitchFamily="2" charset="0"/>
              </a:rPr>
              <a:t>Not usable for large </a:t>
            </a:r>
            <a:r>
              <a:rPr lang="fr-FR" sz="2000" i="1" dirty="0" err="1">
                <a:latin typeface="Avenir Roman" panose="02000503020000020003" pitchFamily="2" charset="0"/>
              </a:rPr>
              <a:t>datasets</a:t>
            </a:r>
            <a:endParaRPr lang="en-US" sz="2000" i="1" dirty="0">
              <a:latin typeface="Avenir Roman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5400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152400"/>
            <a:ext cx="8458200" cy="533400"/>
          </a:xfrm>
        </p:spPr>
        <p:txBody>
          <a:bodyPr/>
          <a:lstStyle/>
          <a:p>
            <a:r>
              <a:rPr lang="en-US" altLang="en-US" sz="2800" dirty="0"/>
              <a:t>Hard or soft clustering</a:t>
            </a: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7063E2C8-7BB9-7041-A0A2-13892055956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>
                <a:solidFill>
                  <a:srgbClr val="000000"/>
                </a:solidFill>
              </a:rPr>
              <a:t>P. Esling - Music Machine Learning</a:t>
            </a:r>
            <a:endParaRPr lang="fr-FR" dirty="0">
              <a:solidFill>
                <a:srgbClr val="000000"/>
              </a:solidFill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24CCED67-F413-C348-8A5A-2F935A0C16D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79" t="21090" r="10159" b="14929"/>
          <a:stretch/>
        </p:blipFill>
        <p:spPr>
          <a:xfrm>
            <a:off x="5736771" y="441011"/>
            <a:ext cx="3102429" cy="215771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264BFF4-D239-9B47-8E9F-DB6BBF5C1C80}"/>
              </a:ext>
            </a:extLst>
          </p:cNvPr>
          <p:cNvSpPr txBox="1">
            <a:spLocks/>
          </p:cNvSpPr>
          <p:nvPr/>
        </p:nvSpPr>
        <p:spPr>
          <a:xfrm>
            <a:off x="410480" y="826089"/>
            <a:ext cx="8229600" cy="2509921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42900" indent="-342900" algn="l" rtl="0" eaLnBrk="0" fontAlgn="base" hangingPunct="0">
              <a:spcBef>
                <a:spcPts val="1200"/>
              </a:spcBef>
              <a:spcAft>
                <a:spcPct val="0"/>
              </a:spcAft>
              <a:buChar char="•"/>
              <a:defRPr sz="2400" b="0" i="0">
                <a:solidFill>
                  <a:srgbClr val="494949"/>
                </a:solidFill>
                <a:latin typeface="Avenir Heavy"/>
                <a:ea typeface="ＭＳ Ｐゴシック" charset="-128"/>
                <a:cs typeface="Avenir Heavy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 b="0" i="0">
                <a:solidFill>
                  <a:srgbClr val="494949"/>
                </a:solidFill>
                <a:latin typeface="Avenir Medium"/>
                <a:ea typeface="ＭＳ Ｐゴシック" pitchFamily="-112" charset="-128"/>
                <a:cs typeface="Avenir Medium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0" i="0">
                <a:solidFill>
                  <a:srgbClr val="515151"/>
                </a:solidFill>
                <a:latin typeface="Avenir Book"/>
                <a:ea typeface="ＭＳ Ｐゴシック" pitchFamily="-112" charset="-128"/>
                <a:cs typeface="Avenir Book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Avenir Light"/>
                <a:ea typeface="ＭＳ Ｐゴシック" pitchFamily="-112" charset="-128"/>
                <a:cs typeface="Avenir Ligh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Avenir Light"/>
                <a:ea typeface="ＭＳ Ｐゴシック" pitchFamily="-112" charset="-128"/>
                <a:cs typeface="Avenir Ligh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9pPr>
          </a:lstStyle>
          <a:p>
            <a:pPr marL="0" indent="0" eaLnBrk="1" hangingPunct="1">
              <a:buFontTx/>
              <a:buNone/>
            </a:pPr>
            <a:r>
              <a:rPr lang="fr-FR" sz="2000" kern="0" dirty="0">
                <a:latin typeface="Avenir Roman" panose="02000503020000020003" pitchFamily="2" charset="0"/>
              </a:rPr>
              <a:t>If </a:t>
            </a:r>
            <a:r>
              <a:rPr lang="fr-FR" sz="2000" kern="0" dirty="0" err="1">
                <a:latin typeface="Avenir Roman" panose="02000503020000020003" pitchFamily="2" charset="0"/>
              </a:rPr>
              <a:t>we</a:t>
            </a:r>
            <a:r>
              <a:rPr lang="fr-FR" sz="2000" kern="0" dirty="0">
                <a:latin typeface="Avenir Roman" panose="02000503020000020003" pitchFamily="2" charset="0"/>
              </a:rPr>
              <a:t> </a:t>
            </a:r>
            <a:r>
              <a:rPr lang="fr-FR" sz="2000" kern="0" dirty="0" err="1">
                <a:latin typeface="Avenir Roman" panose="02000503020000020003" pitchFamily="2" charset="0"/>
              </a:rPr>
              <a:t>take</a:t>
            </a:r>
            <a:r>
              <a:rPr lang="fr-FR" sz="2000" kern="0" dirty="0">
                <a:latin typeface="Avenir Roman" panose="02000503020000020003" pitchFamily="2" charset="0"/>
              </a:rPr>
              <a:t> </a:t>
            </a:r>
            <a:r>
              <a:rPr lang="fr-FR" sz="2000" kern="0" dirty="0" err="1">
                <a:latin typeface="Avenir Roman" panose="02000503020000020003" pitchFamily="2" charset="0"/>
              </a:rPr>
              <a:t>our</a:t>
            </a:r>
            <a:r>
              <a:rPr lang="fr-FR" sz="2000" kern="0" dirty="0">
                <a:latin typeface="Avenir Roman" panose="02000503020000020003" pitchFamily="2" charset="0"/>
              </a:rPr>
              <a:t> original </a:t>
            </a:r>
            <a:r>
              <a:rPr lang="fr-FR" sz="2000" kern="0" dirty="0" err="1">
                <a:latin typeface="Avenir Roman" panose="02000503020000020003" pitchFamily="2" charset="0"/>
              </a:rPr>
              <a:t>example</a:t>
            </a:r>
            <a:endParaRPr lang="fr-FR" sz="2000" kern="0" dirty="0">
              <a:latin typeface="Avenir Roman" panose="02000503020000020003" pitchFamily="2" charset="0"/>
            </a:endParaRPr>
          </a:p>
          <a:p>
            <a:pPr eaLnBrk="1" hangingPunct="1"/>
            <a:r>
              <a:rPr lang="fr-FR" sz="2000" kern="0" dirty="0">
                <a:latin typeface="Avenir Roman" panose="02000503020000020003" pitchFamily="2" charset="0"/>
              </a:rPr>
              <a:t>K-</a:t>
            </a:r>
            <a:r>
              <a:rPr lang="fr-FR" sz="2000" kern="0" dirty="0" err="1">
                <a:latin typeface="Avenir Roman" panose="02000503020000020003" pitchFamily="2" charset="0"/>
              </a:rPr>
              <a:t>Means</a:t>
            </a:r>
            <a:r>
              <a:rPr lang="fr-FR" sz="2000" kern="0" dirty="0">
                <a:latin typeface="Avenir Roman" panose="02000503020000020003" pitchFamily="2" charset="0"/>
              </a:rPr>
              <a:t> </a:t>
            </a:r>
            <a:r>
              <a:rPr lang="fr-FR" sz="2000" kern="0" dirty="0" err="1">
                <a:latin typeface="Avenir Roman" panose="02000503020000020003" pitchFamily="2" charset="0"/>
              </a:rPr>
              <a:t>assign</a:t>
            </a:r>
            <a:r>
              <a:rPr lang="fr-FR" sz="2000" kern="0" dirty="0">
                <a:latin typeface="Avenir Roman" panose="02000503020000020003" pitchFamily="2" charset="0"/>
              </a:rPr>
              <a:t> single </a:t>
            </a:r>
            <a:r>
              <a:rPr lang="fr-FR" sz="2000" kern="0" dirty="0" err="1">
                <a:latin typeface="Avenir Roman" panose="02000503020000020003" pitchFamily="2" charset="0"/>
              </a:rPr>
              <a:t>memberships</a:t>
            </a:r>
            <a:endParaRPr lang="fr-FR" sz="2000" kern="0" dirty="0">
              <a:latin typeface="Avenir Roman" panose="02000503020000020003" pitchFamily="2" charset="0"/>
            </a:endParaRPr>
          </a:p>
          <a:p>
            <a:pPr lvl="1" eaLnBrk="1" hangingPunct="1"/>
            <a:r>
              <a:rPr lang="fr-FR" sz="2000" kern="0" dirty="0">
                <a:latin typeface="Avenir Roman" panose="02000503020000020003" pitchFamily="2" charset="0"/>
              </a:rPr>
              <a:t>(</a:t>
            </a:r>
            <a:r>
              <a:rPr lang="fr-FR" sz="2000" kern="0" dirty="0" err="1">
                <a:latin typeface="Avenir Roman" panose="02000503020000020003" pitchFamily="2" charset="0"/>
              </a:rPr>
              <a:t>Each</a:t>
            </a:r>
            <a:r>
              <a:rPr lang="fr-FR" sz="2000" kern="0" dirty="0">
                <a:latin typeface="Avenir Roman" panose="02000503020000020003" pitchFamily="2" charset="0"/>
              </a:rPr>
              <a:t> point </a:t>
            </a:r>
            <a:r>
              <a:rPr lang="fr-FR" sz="2000" kern="0" dirty="0" err="1">
                <a:latin typeface="Avenir Roman" panose="02000503020000020003" pitchFamily="2" charset="0"/>
              </a:rPr>
              <a:t>belongs</a:t>
            </a:r>
            <a:r>
              <a:rPr lang="fr-FR" sz="2000" kern="0" dirty="0">
                <a:latin typeface="Avenir Roman" panose="02000503020000020003" pitchFamily="2" charset="0"/>
              </a:rPr>
              <a:t> to </a:t>
            </a:r>
            <a:r>
              <a:rPr lang="fr-FR" sz="2000" b="1" kern="0" dirty="0">
                <a:latin typeface="Avenir Roman" panose="02000503020000020003" pitchFamily="2" charset="0"/>
              </a:rPr>
              <a:t>one </a:t>
            </a:r>
            <a:r>
              <a:rPr lang="fr-FR" sz="2000" kern="0" dirty="0">
                <a:latin typeface="Avenir Roman" panose="02000503020000020003" pitchFamily="2" charset="0"/>
              </a:rPr>
              <a:t>cluster)</a:t>
            </a:r>
          </a:p>
          <a:p>
            <a:pPr eaLnBrk="1" hangingPunct="1"/>
            <a:r>
              <a:rPr lang="fr-FR" sz="2000" kern="0" dirty="0">
                <a:latin typeface="Avenir Roman" panose="02000503020000020003" pitchFamily="2" charset="0"/>
              </a:rPr>
              <a:t>For </a:t>
            </a:r>
            <a:r>
              <a:rPr lang="fr-FR" sz="2000" kern="0" dirty="0" err="1">
                <a:latin typeface="Avenir Roman" panose="02000503020000020003" pitchFamily="2" charset="0"/>
              </a:rPr>
              <a:t>some</a:t>
            </a:r>
            <a:r>
              <a:rPr lang="fr-FR" sz="2000" kern="0" dirty="0">
                <a:latin typeface="Avenir Roman" panose="02000503020000020003" pitchFamily="2" charset="0"/>
              </a:rPr>
              <a:t> </a:t>
            </a:r>
            <a:r>
              <a:rPr lang="fr-FR" sz="2000" kern="0" dirty="0" err="1">
                <a:latin typeface="Avenir Roman" panose="02000503020000020003" pitchFamily="2" charset="0"/>
              </a:rPr>
              <a:t>examples</a:t>
            </a:r>
            <a:r>
              <a:rPr lang="fr-FR" sz="2000" kern="0" dirty="0">
                <a:latin typeface="Avenir Roman" panose="02000503020000020003" pitchFamily="2" charset="0"/>
              </a:rPr>
              <a:t> </a:t>
            </a:r>
            <a:r>
              <a:rPr lang="fr-FR" sz="2000" kern="0" dirty="0" err="1">
                <a:latin typeface="Avenir Roman" panose="02000503020000020003" pitchFamily="2" charset="0"/>
              </a:rPr>
              <a:t>this</a:t>
            </a:r>
            <a:r>
              <a:rPr lang="fr-FR" sz="2000" kern="0" dirty="0">
                <a:latin typeface="Avenir Roman" panose="02000503020000020003" pitchFamily="2" charset="0"/>
              </a:rPr>
              <a:t> </a:t>
            </a:r>
            <a:r>
              <a:rPr lang="fr-FR" sz="2000" kern="0" dirty="0" err="1">
                <a:latin typeface="Avenir Roman" panose="02000503020000020003" pitchFamily="2" charset="0"/>
              </a:rPr>
              <a:t>is</a:t>
            </a:r>
            <a:r>
              <a:rPr lang="fr-FR" sz="2000" kern="0" dirty="0">
                <a:latin typeface="Avenir Roman" panose="02000503020000020003" pitchFamily="2" charset="0"/>
              </a:rPr>
              <a:t> </a:t>
            </a:r>
            <a:r>
              <a:rPr lang="fr-FR" sz="2000" b="1" kern="0" dirty="0" err="1">
                <a:solidFill>
                  <a:srgbClr val="FF0000"/>
                </a:solidFill>
                <a:latin typeface="Avenir Roman" panose="02000503020000020003" pitchFamily="2" charset="0"/>
              </a:rPr>
              <a:t>inadequate</a:t>
            </a:r>
            <a:endParaRPr lang="fr-FR" sz="2000" b="1" kern="0" dirty="0">
              <a:solidFill>
                <a:srgbClr val="FF0000"/>
              </a:solidFill>
              <a:latin typeface="Avenir Roman" panose="02000503020000020003" pitchFamily="2" charset="0"/>
            </a:endParaRPr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1AB3DE1B-0E9D-E94B-8C63-9E19DA41C164}"/>
              </a:ext>
            </a:extLst>
          </p:cNvPr>
          <p:cNvSpPr/>
          <p:nvPr/>
        </p:nvSpPr>
        <p:spPr bwMode="auto">
          <a:xfrm>
            <a:off x="6757261" y="1273618"/>
            <a:ext cx="619932" cy="539684"/>
          </a:xfrm>
          <a:prstGeom prst="ellipse">
            <a:avLst/>
          </a:prstGeom>
          <a:noFill/>
          <a:ln w="571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4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-112" charset="0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C90189B-76A6-9C47-B68B-989DE82A31CE}"/>
              </a:ext>
            </a:extLst>
          </p:cNvPr>
          <p:cNvSpPr txBox="1">
            <a:spLocks/>
          </p:cNvSpPr>
          <p:nvPr/>
        </p:nvSpPr>
        <p:spPr>
          <a:xfrm>
            <a:off x="211360" y="2774601"/>
            <a:ext cx="8229600" cy="1462836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42900" indent="-342900" algn="l" rtl="0" eaLnBrk="0" fontAlgn="base" hangingPunct="0">
              <a:spcBef>
                <a:spcPts val="1200"/>
              </a:spcBef>
              <a:spcAft>
                <a:spcPct val="0"/>
              </a:spcAft>
              <a:buChar char="•"/>
              <a:defRPr sz="2400" b="0" i="0">
                <a:solidFill>
                  <a:srgbClr val="494949"/>
                </a:solidFill>
                <a:latin typeface="Avenir Heavy"/>
                <a:ea typeface="ＭＳ Ｐゴシック" charset="-128"/>
                <a:cs typeface="Avenir Heavy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 b="0" i="0">
                <a:solidFill>
                  <a:srgbClr val="494949"/>
                </a:solidFill>
                <a:latin typeface="Avenir Medium"/>
                <a:ea typeface="ＭＳ Ｐゴシック" pitchFamily="-112" charset="-128"/>
                <a:cs typeface="Avenir Medium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0" i="0">
                <a:solidFill>
                  <a:srgbClr val="515151"/>
                </a:solidFill>
                <a:latin typeface="Avenir Book"/>
                <a:ea typeface="ＭＳ Ｐゴシック" pitchFamily="-112" charset="-128"/>
                <a:cs typeface="Avenir Book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Avenir Light"/>
                <a:ea typeface="ＭＳ Ｐゴシック" pitchFamily="-112" charset="-128"/>
                <a:cs typeface="Avenir Ligh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Avenir Light"/>
                <a:ea typeface="ＭＳ Ｐゴシック" pitchFamily="-112" charset="-128"/>
                <a:cs typeface="Avenir Ligh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9pPr>
          </a:lstStyle>
          <a:p>
            <a:pPr eaLnBrk="1" hangingPunct="1"/>
            <a:r>
              <a:rPr lang="fr-FR" sz="2000" kern="0" dirty="0">
                <a:latin typeface="Avenir Roman" panose="02000503020000020003" pitchFamily="2" charset="0"/>
              </a:rPr>
              <a:t>K-</a:t>
            </a:r>
            <a:r>
              <a:rPr lang="fr-FR" sz="2000" kern="0" dirty="0" err="1">
                <a:latin typeface="Avenir Roman" panose="02000503020000020003" pitchFamily="2" charset="0"/>
              </a:rPr>
              <a:t>Means</a:t>
            </a:r>
            <a:r>
              <a:rPr lang="fr-FR" sz="2000" kern="0" dirty="0">
                <a:latin typeface="Avenir Roman" panose="02000503020000020003" pitchFamily="2" charset="0"/>
              </a:rPr>
              <a:t> </a:t>
            </a:r>
            <a:r>
              <a:rPr lang="fr-FR" sz="2000" kern="0" dirty="0" err="1">
                <a:latin typeface="Avenir Roman" panose="02000503020000020003" pitchFamily="2" charset="0"/>
              </a:rPr>
              <a:t>is</a:t>
            </a:r>
            <a:r>
              <a:rPr lang="fr-FR" sz="2000" kern="0" dirty="0">
                <a:latin typeface="Avenir Roman" panose="02000503020000020003" pitchFamily="2" charset="0"/>
              </a:rPr>
              <a:t> a </a:t>
            </a:r>
            <a:r>
              <a:rPr lang="fr-FR" sz="2000" kern="0" dirty="0" err="1">
                <a:latin typeface="Avenir Roman" panose="02000503020000020003" pitchFamily="2" charset="0"/>
              </a:rPr>
              <a:t>form</a:t>
            </a:r>
            <a:r>
              <a:rPr lang="fr-FR" sz="2000" kern="0" dirty="0">
                <a:latin typeface="Avenir Roman" panose="02000503020000020003" pitchFamily="2" charset="0"/>
              </a:rPr>
              <a:t> of </a:t>
            </a:r>
            <a:r>
              <a:rPr lang="fr-FR" sz="2000" b="1" kern="0" dirty="0">
                <a:latin typeface="Avenir Roman" panose="02000503020000020003" pitchFamily="2" charset="0"/>
              </a:rPr>
              <a:t>hard </a:t>
            </a:r>
            <a:r>
              <a:rPr lang="fr-FR" sz="2000" kern="0" dirty="0">
                <a:latin typeface="Avenir Roman" panose="02000503020000020003" pitchFamily="2" charset="0"/>
              </a:rPr>
              <a:t>(or </a:t>
            </a:r>
            <a:r>
              <a:rPr lang="fr-FR" sz="2000" b="1" kern="0" dirty="0" err="1">
                <a:latin typeface="Avenir Roman" panose="02000503020000020003" pitchFamily="2" charset="0"/>
              </a:rPr>
              <a:t>crisp</a:t>
            </a:r>
            <a:r>
              <a:rPr lang="fr-FR" sz="2000" kern="0" dirty="0">
                <a:latin typeface="Avenir Roman" panose="02000503020000020003" pitchFamily="2" charset="0"/>
              </a:rPr>
              <a:t>) </a:t>
            </a:r>
            <a:r>
              <a:rPr lang="fr-FR" sz="2000" kern="0" dirty="0" err="1">
                <a:latin typeface="Avenir Roman" panose="02000503020000020003" pitchFamily="2" charset="0"/>
              </a:rPr>
              <a:t>clustering</a:t>
            </a:r>
            <a:endParaRPr lang="fr-FR" sz="2000" kern="0" dirty="0">
              <a:latin typeface="Avenir Roman" panose="02000503020000020003" pitchFamily="2" charset="0"/>
            </a:endParaRPr>
          </a:p>
          <a:p>
            <a:pPr lvl="1" eaLnBrk="1" hangingPunct="1"/>
            <a:endParaRPr lang="fr-FR" sz="2000" kern="0" dirty="0">
              <a:latin typeface="Avenir Roman" panose="02000503020000020003" pitchFamily="2" charset="0"/>
            </a:endParaRPr>
          </a:p>
          <a:p>
            <a:pPr lvl="1" eaLnBrk="1" hangingPunct="1"/>
            <a:r>
              <a:rPr lang="fr-FR" sz="2000" kern="0" dirty="0" err="1">
                <a:latin typeface="Avenir Roman" panose="02000503020000020003" pitchFamily="2" charset="0"/>
              </a:rPr>
              <a:t>Membership</a:t>
            </a:r>
            <a:r>
              <a:rPr lang="fr-FR" sz="2000" kern="0" dirty="0">
                <a:latin typeface="Avenir Roman" panose="02000503020000020003" pitchFamily="2" charset="0"/>
              </a:rPr>
              <a:t> </a:t>
            </a:r>
            <a:r>
              <a:rPr lang="fr-FR" sz="2000" kern="0" dirty="0" err="1">
                <a:latin typeface="Avenir Roman" panose="02000503020000020003" pitchFamily="2" charset="0"/>
              </a:rPr>
              <a:t>is</a:t>
            </a:r>
            <a:r>
              <a:rPr lang="fr-FR" sz="2000" kern="0" dirty="0">
                <a:latin typeface="Avenir Roman" panose="02000503020000020003" pitchFamily="2" charset="0"/>
              </a:rPr>
              <a:t> </a:t>
            </a:r>
            <a:r>
              <a:rPr lang="fr-FR" sz="2000" kern="0" dirty="0" err="1">
                <a:latin typeface="Avenir Roman" panose="02000503020000020003" pitchFamily="2" charset="0"/>
              </a:rPr>
              <a:t>indicator</a:t>
            </a:r>
            <a:r>
              <a:rPr lang="fr-FR" sz="2000" kern="0" dirty="0">
                <a:latin typeface="Avenir Roman" panose="02000503020000020003" pitchFamily="2" charset="0"/>
              </a:rPr>
              <a:t> </a:t>
            </a:r>
            <a:r>
              <a:rPr lang="fr-FR" sz="2000" kern="0" dirty="0" err="1">
                <a:latin typeface="Avenir Roman" panose="02000503020000020003" pitchFamily="2" charset="0"/>
              </a:rPr>
              <a:t>function</a:t>
            </a:r>
            <a:endParaRPr lang="fr-FR" sz="2000" kern="0" dirty="0">
              <a:latin typeface="Avenir Roman" panose="02000503020000020003" pitchFamily="2" charset="0"/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35E00496-0242-C448-8795-326AF5455D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2294" y="3274018"/>
            <a:ext cx="3727786" cy="847224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AE9CF83-CC41-0E45-9013-DA6AE743BA98}"/>
              </a:ext>
            </a:extLst>
          </p:cNvPr>
          <p:cNvSpPr txBox="1">
            <a:spLocks/>
          </p:cNvSpPr>
          <p:nvPr/>
        </p:nvSpPr>
        <p:spPr>
          <a:xfrm>
            <a:off x="412838" y="4211916"/>
            <a:ext cx="8229600" cy="9354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42900" indent="-342900" algn="l" rtl="0" eaLnBrk="0" fontAlgn="base" hangingPunct="0">
              <a:spcBef>
                <a:spcPts val="1200"/>
              </a:spcBef>
              <a:spcAft>
                <a:spcPct val="0"/>
              </a:spcAft>
              <a:buChar char="•"/>
              <a:defRPr sz="2400" b="0" i="0">
                <a:solidFill>
                  <a:srgbClr val="494949"/>
                </a:solidFill>
                <a:latin typeface="Avenir Heavy"/>
                <a:ea typeface="ＭＳ Ｐゴシック" charset="-128"/>
                <a:cs typeface="Avenir Heavy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 b="0" i="0">
                <a:solidFill>
                  <a:srgbClr val="494949"/>
                </a:solidFill>
                <a:latin typeface="Avenir Medium"/>
                <a:ea typeface="ＭＳ Ｐゴシック" pitchFamily="-112" charset="-128"/>
                <a:cs typeface="Avenir Medium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0" i="0">
                <a:solidFill>
                  <a:srgbClr val="515151"/>
                </a:solidFill>
                <a:latin typeface="Avenir Book"/>
                <a:ea typeface="ＭＳ Ｐゴシック" pitchFamily="-112" charset="-128"/>
                <a:cs typeface="Avenir Book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Avenir Light"/>
                <a:ea typeface="ＭＳ Ｐゴシック" pitchFamily="-112" charset="-128"/>
                <a:cs typeface="Avenir Ligh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Avenir Light"/>
                <a:ea typeface="ＭＳ Ｐゴシック" pitchFamily="-112" charset="-128"/>
                <a:cs typeface="Avenir Ligh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9pPr>
          </a:lstStyle>
          <a:p>
            <a:pPr eaLnBrk="1" hangingPunct="1"/>
            <a:r>
              <a:rPr lang="fr-FR" sz="2000" kern="0" dirty="0" err="1">
                <a:latin typeface="Avenir Roman" panose="02000503020000020003" pitchFamily="2" charset="0"/>
              </a:rPr>
              <a:t>Would</a:t>
            </a:r>
            <a:r>
              <a:rPr lang="fr-FR" sz="2000" kern="0" dirty="0">
                <a:latin typeface="Avenir Roman" panose="02000503020000020003" pitchFamily="2" charset="0"/>
              </a:rPr>
              <a:t> </a:t>
            </a:r>
            <a:r>
              <a:rPr lang="fr-FR" sz="2000" kern="0" dirty="0" err="1">
                <a:latin typeface="Avenir Roman" panose="02000503020000020003" pitchFamily="2" charset="0"/>
              </a:rPr>
              <a:t>seem</a:t>
            </a:r>
            <a:r>
              <a:rPr lang="fr-FR" sz="2000" kern="0" dirty="0">
                <a:latin typeface="Avenir Roman" panose="02000503020000020003" pitchFamily="2" charset="0"/>
              </a:rPr>
              <a:t> more flexible to </a:t>
            </a:r>
            <a:r>
              <a:rPr lang="fr-FR" sz="2000" kern="0" dirty="0" err="1">
                <a:latin typeface="Avenir Roman" panose="02000503020000020003" pitchFamily="2" charset="0"/>
              </a:rPr>
              <a:t>define</a:t>
            </a:r>
            <a:r>
              <a:rPr lang="fr-FR" sz="2000" kern="0" dirty="0">
                <a:latin typeface="Avenir Roman" panose="02000503020000020003" pitchFamily="2" charset="0"/>
              </a:rPr>
              <a:t> </a:t>
            </a:r>
            <a:r>
              <a:rPr lang="fr-FR" sz="2000" i="1" kern="0" dirty="0" err="1">
                <a:latin typeface="Avenir Roman" panose="02000503020000020003" pitchFamily="2" charset="0"/>
              </a:rPr>
              <a:t>probabilities</a:t>
            </a:r>
            <a:r>
              <a:rPr lang="fr-FR" sz="2000" i="1" kern="0" dirty="0">
                <a:latin typeface="Avenir Roman" panose="02000503020000020003" pitchFamily="2" charset="0"/>
              </a:rPr>
              <a:t> </a:t>
            </a:r>
            <a:r>
              <a:rPr lang="fr-FR" sz="2000" kern="0" dirty="0">
                <a:latin typeface="Avenir Roman" panose="02000503020000020003" pitchFamily="2" charset="0"/>
              </a:rPr>
              <a:t>of </a:t>
            </a:r>
            <a:r>
              <a:rPr lang="fr-FR" sz="2000" kern="0" dirty="0" err="1">
                <a:latin typeface="Avenir Roman" panose="02000503020000020003" pitchFamily="2" charset="0"/>
              </a:rPr>
              <a:t>membership</a:t>
            </a:r>
            <a:endParaRPr lang="fr-FR" sz="2000" kern="0" dirty="0">
              <a:latin typeface="Avenir Roman" panose="02000503020000020003" pitchFamily="2" charset="0"/>
            </a:endParaRPr>
          </a:p>
          <a:p>
            <a:pPr marL="0" indent="0" eaLnBrk="1" hangingPunct="1">
              <a:buNone/>
            </a:pPr>
            <a:r>
              <a:rPr lang="fr-FR" sz="2000" kern="0" dirty="0" err="1">
                <a:latin typeface="Avenir Roman" panose="02000503020000020003" pitchFamily="2" charset="0"/>
              </a:rPr>
              <a:t>Given</a:t>
            </a:r>
            <a:r>
              <a:rPr lang="fr-FR" sz="2000" kern="0" dirty="0">
                <a:latin typeface="Avenir Roman" panose="02000503020000020003" pitchFamily="2" charset="0"/>
              </a:rPr>
              <a:t> </a:t>
            </a:r>
            <a:r>
              <a:rPr lang="fr-FR" sz="2000" kern="0" dirty="0" err="1">
                <a:latin typeface="Avenir Roman" panose="02000503020000020003" pitchFamily="2" charset="0"/>
              </a:rPr>
              <a:t>datapoints</a:t>
            </a:r>
            <a:r>
              <a:rPr lang="fr-FR" sz="2000" kern="0" dirty="0">
                <a:latin typeface="Avenir Roman" panose="02000503020000020003" pitchFamily="2" charset="0"/>
              </a:rPr>
              <a:t>      , cluster index        and </a:t>
            </a:r>
            <a:r>
              <a:rPr lang="fr-FR" sz="2000" kern="0" dirty="0" err="1">
                <a:latin typeface="Avenir Roman" panose="02000503020000020003" pitchFamily="2" charset="0"/>
              </a:rPr>
              <a:t>centroid</a:t>
            </a:r>
            <a:r>
              <a:rPr lang="fr-FR" sz="2000" kern="0" dirty="0">
                <a:latin typeface="Avenir Roman" panose="02000503020000020003" pitchFamily="2" charset="0"/>
              </a:rPr>
              <a:t> positions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7AA016A5-498E-974E-966B-6A15F60082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8810" y="4775040"/>
            <a:ext cx="295793" cy="219459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F825CEF7-2ED4-AF44-8305-979AE5E028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3273" y="4714673"/>
            <a:ext cx="346971" cy="277577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5B26FCC5-E845-7049-BB65-7043C18198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58482" y="4773789"/>
            <a:ext cx="305335" cy="219459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62708F9B-7A47-9545-860D-0797542F99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06455" y="5339957"/>
            <a:ext cx="1307213" cy="353043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41ABE717-BBBA-F147-BECA-B16AE988910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20985" y="5937891"/>
            <a:ext cx="1616364" cy="388347"/>
          </a:xfrm>
          <a:prstGeom prst="rect">
            <a:avLst/>
          </a:prstGeom>
        </p:spPr>
      </p:pic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EA1D0DC6-EA4E-E740-BE95-7CC91CB68A08}"/>
              </a:ext>
            </a:extLst>
          </p:cNvPr>
          <p:cNvSpPr txBox="1">
            <a:spLocks/>
          </p:cNvSpPr>
          <p:nvPr/>
        </p:nvSpPr>
        <p:spPr>
          <a:xfrm>
            <a:off x="412838" y="5674752"/>
            <a:ext cx="8229600" cy="9354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42900" indent="-342900" algn="l" rtl="0" eaLnBrk="0" fontAlgn="base" hangingPunct="0">
              <a:spcBef>
                <a:spcPts val="1200"/>
              </a:spcBef>
              <a:spcAft>
                <a:spcPct val="0"/>
              </a:spcAft>
              <a:buChar char="•"/>
              <a:defRPr sz="2400" b="0" i="0">
                <a:solidFill>
                  <a:srgbClr val="494949"/>
                </a:solidFill>
                <a:latin typeface="Avenir Heavy"/>
                <a:ea typeface="ＭＳ Ｐゴシック" charset="-128"/>
                <a:cs typeface="Avenir Heavy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 b="0" i="0">
                <a:solidFill>
                  <a:srgbClr val="494949"/>
                </a:solidFill>
                <a:latin typeface="Avenir Medium"/>
                <a:ea typeface="ＭＳ Ｐゴシック" pitchFamily="-112" charset="-128"/>
                <a:cs typeface="Avenir Medium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0" i="0">
                <a:solidFill>
                  <a:srgbClr val="515151"/>
                </a:solidFill>
                <a:latin typeface="Avenir Book"/>
                <a:ea typeface="ＭＳ Ｐゴシック" pitchFamily="-112" charset="-128"/>
                <a:cs typeface="Avenir Book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Avenir Light"/>
                <a:ea typeface="ＭＳ Ｐゴシック" pitchFamily="-112" charset="-128"/>
                <a:cs typeface="Avenir Ligh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Avenir Light"/>
                <a:ea typeface="ＭＳ Ｐゴシック" pitchFamily="-112" charset="-128"/>
                <a:cs typeface="Avenir Ligh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9pPr>
          </a:lstStyle>
          <a:p>
            <a:pPr marL="0" indent="0" eaLnBrk="1" hangingPunct="1">
              <a:buNone/>
            </a:pPr>
            <a:r>
              <a:rPr lang="fr-FR" b="1" kern="0" dirty="0">
                <a:solidFill>
                  <a:srgbClr val="FF0000"/>
                </a:solidFill>
                <a:latin typeface="Avenir Roman" panose="02000503020000020003" pitchFamily="2" charset="0"/>
              </a:rPr>
              <a:t>How to </a:t>
            </a:r>
            <a:r>
              <a:rPr lang="fr-FR" b="1" kern="0" dirty="0" err="1">
                <a:solidFill>
                  <a:srgbClr val="FF0000"/>
                </a:solidFill>
                <a:latin typeface="Avenir Roman" panose="02000503020000020003" pitchFamily="2" charset="0"/>
              </a:rPr>
              <a:t>define</a:t>
            </a:r>
            <a:endParaRPr lang="fr-FR" b="1" kern="0" dirty="0">
              <a:solidFill>
                <a:srgbClr val="FF0000"/>
              </a:solidFill>
              <a:latin typeface="Avenir Roman" panose="02000503020000020003" pitchFamily="2" charset="0"/>
            </a:endParaRP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685F391E-4C73-9C43-84E8-8ECE7801BC56}"/>
              </a:ext>
            </a:extLst>
          </p:cNvPr>
          <p:cNvSpPr txBox="1">
            <a:spLocks/>
          </p:cNvSpPr>
          <p:nvPr/>
        </p:nvSpPr>
        <p:spPr>
          <a:xfrm>
            <a:off x="2727034" y="5215967"/>
            <a:ext cx="3693951" cy="1368663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42900" indent="-342900" algn="l" rtl="0" eaLnBrk="0" fontAlgn="base" hangingPunct="0">
              <a:spcBef>
                <a:spcPts val="1200"/>
              </a:spcBef>
              <a:spcAft>
                <a:spcPct val="0"/>
              </a:spcAft>
              <a:buChar char="•"/>
              <a:defRPr sz="2400" b="0" i="0">
                <a:solidFill>
                  <a:srgbClr val="494949"/>
                </a:solidFill>
                <a:latin typeface="Avenir Heavy"/>
                <a:ea typeface="ＭＳ Ｐゴシック" charset="-128"/>
                <a:cs typeface="Avenir Heavy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 b="0" i="0">
                <a:solidFill>
                  <a:srgbClr val="494949"/>
                </a:solidFill>
                <a:latin typeface="Avenir Medium"/>
                <a:ea typeface="ＭＳ Ｐゴシック" pitchFamily="-112" charset="-128"/>
                <a:cs typeface="Avenir Medium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0" i="0">
                <a:solidFill>
                  <a:srgbClr val="515151"/>
                </a:solidFill>
                <a:latin typeface="Avenir Book"/>
                <a:ea typeface="ＭＳ Ｐゴシック" pitchFamily="-112" charset="-128"/>
                <a:cs typeface="Avenir Book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Avenir Light"/>
                <a:ea typeface="ＭＳ Ｐゴシック" pitchFamily="-112" charset="-128"/>
                <a:cs typeface="Avenir Ligh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Avenir Light"/>
                <a:ea typeface="ＭＳ Ｐゴシック" pitchFamily="-112" charset="-128"/>
                <a:cs typeface="Avenir Ligh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9pPr>
          </a:lstStyle>
          <a:p>
            <a:pPr marL="0" indent="0" eaLnBrk="1" hangingPunct="1">
              <a:lnSpc>
                <a:spcPct val="150000"/>
              </a:lnSpc>
              <a:buNone/>
            </a:pPr>
            <a:r>
              <a:rPr lang="fr-FR" sz="2000" kern="0" dirty="0" err="1">
                <a:latin typeface="Avenir Roman" panose="02000503020000020003" pitchFamily="2" charset="0"/>
              </a:rPr>
              <a:t>Membership</a:t>
            </a:r>
            <a:r>
              <a:rPr lang="fr-FR" sz="2000" kern="0" dirty="0">
                <a:latin typeface="Avenir Roman" panose="02000503020000020003" pitchFamily="2" charset="0"/>
              </a:rPr>
              <a:t> </a:t>
            </a:r>
            <a:r>
              <a:rPr lang="fr-FR" sz="2000" kern="0" dirty="0" err="1">
                <a:latin typeface="Avenir Roman" panose="02000503020000020003" pitchFamily="2" charset="0"/>
              </a:rPr>
              <a:t>probabilities</a:t>
            </a:r>
            <a:endParaRPr lang="fr-FR" sz="2000" kern="0" dirty="0">
              <a:latin typeface="Avenir Roman" panose="02000503020000020003" pitchFamily="2" charset="0"/>
            </a:endParaRPr>
          </a:p>
          <a:p>
            <a:pPr marL="0" indent="0" eaLnBrk="1" hangingPunct="1">
              <a:lnSpc>
                <a:spcPct val="150000"/>
              </a:lnSpc>
              <a:buNone/>
            </a:pPr>
            <a:r>
              <a:rPr lang="fr-FR" sz="2000" kern="0" dirty="0">
                <a:latin typeface="Avenir Roman" panose="02000503020000020003" pitchFamily="2" charset="0"/>
              </a:rPr>
              <a:t>Cluster </a:t>
            </a:r>
            <a:r>
              <a:rPr lang="fr-FR" sz="2000" kern="0" dirty="0" err="1">
                <a:latin typeface="Avenir Roman" panose="02000503020000020003" pitchFamily="2" charset="0"/>
              </a:rPr>
              <a:t>parameters</a:t>
            </a:r>
            <a:r>
              <a:rPr lang="fr-FR" sz="2000" kern="0" dirty="0">
                <a:latin typeface="Avenir Roman" panose="02000503020000020003" pitchFamily="2" charset="0"/>
              </a:rPr>
              <a:t> </a:t>
            </a:r>
            <a:r>
              <a:rPr lang="fr-FR" sz="2000" kern="0" dirty="0" err="1">
                <a:latin typeface="Avenir Roman" panose="02000503020000020003" pitchFamily="2" charset="0"/>
              </a:rPr>
              <a:t>probability</a:t>
            </a:r>
            <a:endParaRPr lang="fr-FR" sz="2000" kern="0" dirty="0">
              <a:latin typeface="Avenir Roman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0197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/>
      <p:bldP spid="19" grpId="0"/>
      <p:bldP spid="2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152400"/>
            <a:ext cx="8458200" cy="533400"/>
          </a:xfrm>
        </p:spPr>
        <p:txBody>
          <a:bodyPr/>
          <a:lstStyle/>
          <a:p>
            <a:r>
              <a:rPr lang="en-US" altLang="en-US" sz="2800"/>
              <a:t>Probabilistic Clustering: Updating Centroids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11163" y="896713"/>
            <a:ext cx="8732837" cy="1053459"/>
          </a:xfrm>
        </p:spPr>
        <p:txBody>
          <a:bodyPr/>
          <a:lstStyle/>
          <a:p>
            <a:pPr marL="0" indent="0">
              <a:lnSpc>
                <a:spcPct val="90000"/>
              </a:lnSpc>
              <a:buNone/>
            </a:pPr>
            <a:r>
              <a:rPr lang="en-US" altLang="en-US" sz="2400" dirty="0">
                <a:latin typeface="Avenir Roman" panose="02000503020000020003" pitchFamily="2" charset="0"/>
              </a:rPr>
              <a:t>Here we loop back to our </a:t>
            </a:r>
            <a:r>
              <a:rPr lang="en-US" altLang="en-US" sz="2400" b="1" dirty="0">
                <a:latin typeface="Avenir Roman" panose="02000503020000020003" pitchFamily="2" charset="0"/>
              </a:rPr>
              <a:t>Bayesian inference</a:t>
            </a:r>
            <a:r>
              <a:rPr lang="en-US" altLang="en-US" sz="2400" dirty="0">
                <a:latin typeface="Avenir Roman" panose="02000503020000020003" pitchFamily="2" charset="0"/>
              </a:rPr>
              <a:t> framework</a:t>
            </a:r>
          </a:p>
          <a:p>
            <a:pPr lvl="1">
              <a:lnSpc>
                <a:spcPct val="90000"/>
              </a:lnSpc>
            </a:pPr>
            <a:r>
              <a:rPr lang="en-US" altLang="en-US" sz="2000" dirty="0">
                <a:latin typeface="Avenir Roman" panose="02000503020000020003" pitchFamily="2" charset="0"/>
              </a:rPr>
              <a:t>All parameters are probabilities</a:t>
            </a:r>
          </a:p>
          <a:p>
            <a:pPr lvl="1">
              <a:lnSpc>
                <a:spcPct val="90000"/>
              </a:lnSpc>
            </a:pPr>
            <a:r>
              <a:rPr lang="en-US" altLang="en-US" sz="2000" dirty="0">
                <a:latin typeface="Avenir Roman" panose="02000503020000020003" pitchFamily="2" charset="0"/>
              </a:rPr>
              <a:t>We can safely rely on the Bayes rule to have  </a:t>
            </a:r>
          </a:p>
          <a:p>
            <a:pPr lvl="1">
              <a:lnSpc>
                <a:spcPct val="90000"/>
              </a:lnSpc>
            </a:pPr>
            <a:endParaRPr lang="en-US" altLang="en-US" sz="2000" dirty="0">
              <a:latin typeface="Avenir Roman" panose="02000503020000020003" pitchFamily="2" charset="0"/>
            </a:endParaRPr>
          </a:p>
          <a:p>
            <a:pPr>
              <a:lnSpc>
                <a:spcPct val="90000"/>
              </a:lnSpc>
            </a:pPr>
            <a:endParaRPr lang="en-US" altLang="en-US" sz="2400" dirty="0">
              <a:latin typeface="Avenir Roman" panose="02000503020000020003" pitchFamily="2" charset="0"/>
            </a:endParaRP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FEE0F919-3FEA-5D4D-8DE3-F136201220C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 dirty="0">
                <a:solidFill>
                  <a:srgbClr val="000000"/>
                </a:solidFill>
              </a:rPr>
              <a:t>P. </a:t>
            </a:r>
            <a:r>
              <a:rPr lang="fr-FR" dirty="0" err="1">
                <a:solidFill>
                  <a:srgbClr val="000000"/>
                </a:solidFill>
              </a:rPr>
              <a:t>Esling</a:t>
            </a:r>
            <a:r>
              <a:rPr lang="fr-FR" dirty="0">
                <a:solidFill>
                  <a:srgbClr val="000000"/>
                </a:solidFill>
              </a:rPr>
              <a:t> - Music Machine Learning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6A90EE8-A0E3-954A-97B8-FB3E91840507}"/>
              </a:ext>
            </a:extLst>
          </p:cNvPr>
          <p:cNvSpPr/>
          <p:nvPr/>
        </p:nvSpPr>
        <p:spPr>
          <a:xfrm>
            <a:off x="411163" y="3065778"/>
            <a:ext cx="6997485" cy="11080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lnSpc>
                <a:spcPct val="90000"/>
              </a:lnSpc>
              <a:spcBef>
                <a:spcPts val="1200"/>
              </a:spcBef>
              <a:spcAft>
                <a:spcPct val="0"/>
              </a:spcAft>
            </a:pPr>
            <a:r>
              <a:rPr lang="en-US" altLang="en-US" sz="2400" kern="0" dirty="0">
                <a:solidFill>
                  <a:srgbClr val="494949"/>
                </a:solidFill>
                <a:latin typeface="Avenir Roman" panose="02000503020000020003" pitchFamily="2" charset="0"/>
                <a:ea typeface="ＭＳ Ｐゴシック" charset="-128"/>
              </a:rPr>
              <a:t>Need to assign weights to each cluster</a:t>
            </a:r>
          </a:p>
          <a:p>
            <a:pPr marL="742950" lvl="1" indent="-28575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Tx/>
              <a:buChar char="–"/>
            </a:pPr>
            <a:r>
              <a:rPr lang="en-US" altLang="en-US" sz="2000" kern="0" dirty="0">
                <a:solidFill>
                  <a:srgbClr val="494949"/>
                </a:solidFill>
                <a:latin typeface="Avenir Roman" panose="02000503020000020003" pitchFamily="2" charset="0"/>
                <a:ea typeface="ＭＳ Ｐゴシック" pitchFamily="-112" charset="-128"/>
              </a:rPr>
              <a:t>Weights may not be equal</a:t>
            </a:r>
          </a:p>
          <a:p>
            <a:pPr marL="742950" lvl="1" indent="-28575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Tx/>
              <a:buChar char="–"/>
            </a:pPr>
            <a:r>
              <a:rPr lang="en-US" altLang="en-US" sz="2000" kern="0" dirty="0">
                <a:solidFill>
                  <a:srgbClr val="494949"/>
                </a:solidFill>
                <a:latin typeface="Avenir Roman" panose="02000503020000020003" pitchFamily="2" charset="0"/>
                <a:ea typeface="ＭＳ Ｐゴシック" pitchFamily="-112" charset="-128"/>
              </a:rPr>
              <a:t>Similar to prior probabilities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49B3D14F-5A72-6945-956B-41F54B1784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4798" y="2118016"/>
            <a:ext cx="3887650" cy="741256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01C559E0-39AE-DB44-8BDB-63E5480908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3986" y="3521591"/>
            <a:ext cx="3287549" cy="858753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9F9B23B5-AFBD-8F4C-AEB5-6D374692C586}"/>
              </a:ext>
            </a:extLst>
          </p:cNvPr>
          <p:cNvSpPr txBox="1">
            <a:spLocks/>
          </p:cNvSpPr>
          <p:nvPr/>
        </p:nvSpPr>
        <p:spPr>
          <a:xfrm>
            <a:off x="6588329" y="2067763"/>
            <a:ext cx="2555671" cy="824426"/>
          </a:xfrm>
          <a:prstGeom prst="rect">
            <a:avLst/>
          </a:prstGeom>
        </p:spPr>
        <p:txBody>
          <a:bodyPr vert="horz">
            <a:normAutofit fontScale="70000" lnSpcReduction="20000"/>
          </a:bodyPr>
          <a:lstStyle>
            <a:lvl1pPr marL="342900" indent="-342900" algn="l" rtl="0" eaLnBrk="0" fontAlgn="base" hangingPunct="0">
              <a:spcBef>
                <a:spcPts val="1200"/>
              </a:spcBef>
              <a:spcAft>
                <a:spcPct val="0"/>
              </a:spcAft>
              <a:buChar char="•"/>
              <a:defRPr sz="2400" b="0" i="0">
                <a:solidFill>
                  <a:srgbClr val="494949"/>
                </a:solidFill>
                <a:latin typeface="Avenir Heavy"/>
                <a:ea typeface="ＭＳ Ｐゴシック" charset="-128"/>
                <a:cs typeface="Avenir Heavy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 b="0" i="0">
                <a:solidFill>
                  <a:srgbClr val="494949"/>
                </a:solidFill>
                <a:latin typeface="Avenir Medium"/>
                <a:ea typeface="ＭＳ Ｐゴシック" pitchFamily="-112" charset="-128"/>
                <a:cs typeface="Avenir Medium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0" i="0">
                <a:solidFill>
                  <a:srgbClr val="515151"/>
                </a:solidFill>
                <a:latin typeface="Avenir Book"/>
                <a:ea typeface="ＭＳ Ｐゴシック" pitchFamily="-112" charset="-128"/>
                <a:cs typeface="Avenir Book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Avenir Light"/>
                <a:ea typeface="ＭＳ Ｐゴシック" pitchFamily="-112" charset="-128"/>
                <a:cs typeface="Avenir Ligh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Avenir Light"/>
                <a:ea typeface="ＭＳ Ｐゴシック" pitchFamily="-112" charset="-128"/>
                <a:cs typeface="Avenir Ligh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9pPr>
          </a:lstStyle>
          <a:p>
            <a:pPr marL="0" indent="0" eaLnBrk="1" hangingPunct="1">
              <a:lnSpc>
                <a:spcPct val="80000"/>
              </a:lnSpc>
              <a:buNone/>
            </a:pPr>
            <a:r>
              <a:rPr lang="fr-FR" sz="2000" kern="0" dirty="0" err="1">
                <a:latin typeface="Avenir Roman" panose="02000503020000020003" pitchFamily="2" charset="0"/>
              </a:rPr>
              <a:t>Datapoints</a:t>
            </a:r>
            <a:r>
              <a:rPr lang="fr-FR" sz="2000" kern="0" dirty="0">
                <a:latin typeface="Avenir Roman" panose="02000503020000020003" pitchFamily="2" charset="0"/>
              </a:rPr>
              <a:t> </a:t>
            </a:r>
          </a:p>
          <a:p>
            <a:pPr marL="0" indent="0" eaLnBrk="1" hangingPunct="1">
              <a:lnSpc>
                <a:spcPct val="80000"/>
              </a:lnSpc>
              <a:buNone/>
            </a:pPr>
            <a:r>
              <a:rPr lang="fr-FR" sz="2000" kern="0" dirty="0">
                <a:latin typeface="Avenir Roman" panose="02000503020000020003" pitchFamily="2" charset="0"/>
              </a:rPr>
              <a:t>Cluster index</a:t>
            </a:r>
          </a:p>
          <a:p>
            <a:pPr marL="0" indent="0" eaLnBrk="1" hangingPunct="1">
              <a:lnSpc>
                <a:spcPct val="80000"/>
              </a:lnSpc>
              <a:buNone/>
            </a:pPr>
            <a:r>
              <a:rPr lang="fr-FR" sz="2000" kern="0" dirty="0" err="1">
                <a:latin typeface="Avenir Roman" panose="02000503020000020003" pitchFamily="2" charset="0"/>
              </a:rPr>
              <a:t>Centroid</a:t>
            </a:r>
            <a:r>
              <a:rPr lang="fr-FR" sz="2000" kern="0" dirty="0">
                <a:latin typeface="Avenir Roman" panose="02000503020000020003" pitchFamily="2" charset="0"/>
              </a:rPr>
              <a:t> positions</a:t>
            </a:r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3BC23E9A-8283-9741-8F71-95D0272442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2757" y="2098006"/>
            <a:ext cx="244457" cy="181371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CA49A83C-2388-CB41-ABC3-7882BB5A5E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12190" y="2316053"/>
            <a:ext cx="260685" cy="208548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8CED4814-E1CE-6045-B7C5-07A9442D6D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32710" y="2636811"/>
            <a:ext cx="229403" cy="164883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433571E6-7D09-E949-BDE4-389A99D57743}"/>
              </a:ext>
            </a:extLst>
          </p:cNvPr>
          <p:cNvSpPr/>
          <p:nvPr/>
        </p:nvSpPr>
        <p:spPr>
          <a:xfrm>
            <a:off x="515222" y="4669995"/>
            <a:ext cx="6997485" cy="4322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lnSpc>
                <a:spcPct val="90000"/>
              </a:lnSpc>
              <a:spcBef>
                <a:spcPts val="1200"/>
              </a:spcBef>
              <a:spcAft>
                <a:spcPct val="0"/>
              </a:spcAft>
            </a:pPr>
            <a:r>
              <a:rPr lang="en-US" altLang="en-US" sz="2400" kern="0" dirty="0">
                <a:solidFill>
                  <a:srgbClr val="494949"/>
                </a:solidFill>
                <a:latin typeface="Avenir Roman" panose="02000503020000020003" pitchFamily="2" charset="0"/>
                <a:ea typeface="ＭＳ Ｐゴシック" charset="-128"/>
              </a:rPr>
              <a:t>Then we could also infer centroid positions as</a:t>
            </a:r>
            <a:endParaRPr lang="en-US" altLang="en-US" sz="2000" kern="0" dirty="0">
              <a:solidFill>
                <a:srgbClr val="494949"/>
              </a:solidFill>
              <a:latin typeface="Avenir Roman" panose="02000503020000020003" pitchFamily="2" charset="0"/>
              <a:ea typeface="ＭＳ Ｐゴシック" pitchFamily="-112" charset="-128"/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65228B38-C921-F24C-A477-C63827858A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28497" y="5249781"/>
            <a:ext cx="3642066" cy="955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608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Probabilistic interpretation of clustering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85936" y="4549772"/>
                <a:ext cx="8229600" cy="4525963"/>
              </a:xfrm>
            </p:spPr>
            <p:txBody>
              <a:bodyPr/>
              <a:lstStyle/>
              <a:p>
                <a:pPr>
                  <a:lnSpc>
                    <a:spcPct val="80000"/>
                  </a:lnSpc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Avenir Roman" panose="02000503020000020003" pitchFamily="2" charset="0"/>
                  </a:rPr>
                  <a:t>However note that the </a:t>
                </a:r>
                <a:r>
                  <a:rPr lang="en-US" b="1" dirty="0">
                    <a:latin typeface="Avenir Roman" panose="02000503020000020003" pitchFamily="2" charset="0"/>
                  </a:rPr>
                  <a:t>full density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𝐩</m:t>
                    </m:r>
                    <m:d>
                      <m:d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d>
                  </m:oMath>
                </a14:m>
                <a:r>
                  <a:rPr lang="en-US" b="1" dirty="0">
                    <a:latin typeface="Avenir Roman" panose="02000503020000020003" pitchFamily="2" charset="0"/>
                  </a:rPr>
                  <a:t> is multi-modal</a:t>
                </a:r>
              </a:p>
              <a:p>
                <a:pPr>
                  <a:lnSpc>
                    <a:spcPct val="80000"/>
                  </a:lnSpc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Avenir Roman" panose="02000503020000020003" pitchFamily="2" charset="0"/>
                  </a:rPr>
                  <a:t>Each mode represents a sub-population</a:t>
                </a:r>
              </a:p>
              <a:p>
                <a:pPr lvl="1">
                  <a:lnSpc>
                    <a:spcPct val="80000"/>
                  </a:lnSpc>
                </a:pPr>
                <a:r>
                  <a:rPr lang="en-US" sz="1800" dirty="0">
                    <a:latin typeface="Avenir Roman" panose="02000503020000020003" pitchFamily="2" charset="0"/>
                  </a:rPr>
                  <a:t>Unimodal Gaussian for each group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85936" y="4549772"/>
                <a:ext cx="8229600" cy="4525963"/>
              </a:xfrm>
              <a:blipFill>
                <a:blip r:embed="rId2"/>
                <a:stretch>
                  <a:fillRect l="-924" t="-223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Espace réservé du pied de page 25">
            <a:extLst>
              <a:ext uri="{FF2B5EF4-FFF2-40B4-BE49-F238E27FC236}">
                <a16:creationId xmlns:a16="http://schemas.microsoft.com/office/drawing/2014/main" id="{72F84CB9-8F21-5F41-8AFC-D8443EE38FE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>
                <a:solidFill>
                  <a:srgbClr val="000000"/>
                </a:solidFill>
              </a:rPr>
              <a:t>P. Esling - Music Machine Learning</a:t>
            </a:r>
            <a:endParaRPr lang="fr-FR" dirty="0">
              <a:solidFill>
                <a:srgbClr val="000000"/>
              </a:solidFill>
            </a:endParaRPr>
          </a:p>
        </p:txBody>
      </p:sp>
      <p:sp>
        <p:nvSpPr>
          <p:cNvPr id="27" name="Rectangle 3">
            <a:extLst>
              <a:ext uri="{FF2B5EF4-FFF2-40B4-BE49-F238E27FC236}">
                <a16:creationId xmlns:a16="http://schemas.microsoft.com/office/drawing/2014/main" id="{26DC4A60-D57C-9E41-BEEC-7184928CA526}"/>
              </a:ext>
            </a:extLst>
          </p:cNvPr>
          <p:cNvSpPr txBox="1">
            <a:spLocks noChangeArrowheads="1"/>
          </p:cNvSpPr>
          <p:nvPr/>
        </p:nvSpPr>
        <p:spPr>
          <a:xfrm>
            <a:off x="411163" y="896713"/>
            <a:ext cx="8732837" cy="1325000"/>
          </a:xfrm>
          <a:prstGeom prst="rect">
            <a:avLst/>
          </a:prstGeom>
        </p:spPr>
        <p:txBody>
          <a:bodyPr vert="horz"/>
          <a:lstStyle>
            <a:lvl1pPr marL="342900" indent="-342900" algn="l" rtl="0" eaLnBrk="0" fontAlgn="base" hangingPunct="0">
              <a:spcBef>
                <a:spcPts val="1200"/>
              </a:spcBef>
              <a:spcAft>
                <a:spcPct val="0"/>
              </a:spcAft>
              <a:buChar char="•"/>
              <a:defRPr sz="2400" b="0" i="0">
                <a:solidFill>
                  <a:srgbClr val="494949"/>
                </a:solidFill>
                <a:latin typeface="Avenir Heavy"/>
                <a:ea typeface="ＭＳ Ｐゴシック" charset="-128"/>
                <a:cs typeface="Avenir Heavy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 b="0" i="0">
                <a:solidFill>
                  <a:srgbClr val="494949"/>
                </a:solidFill>
                <a:latin typeface="Avenir Medium"/>
                <a:ea typeface="ＭＳ Ｐゴシック" pitchFamily="-112" charset="-128"/>
                <a:cs typeface="Avenir Medium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0" i="0">
                <a:solidFill>
                  <a:srgbClr val="515151"/>
                </a:solidFill>
                <a:latin typeface="Avenir Book"/>
                <a:ea typeface="ＭＳ Ｐゴシック" pitchFamily="-112" charset="-128"/>
                <a:cs typeface="Avenir Book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Avenir Light"/>
                <a:ea typeface="ＭＳ Ｐゴシック" pitchFamily="-112" charset="-128"/>
                <a:cs typeface="Avenir Ligh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Avenir Light"/>
                <a:ea typeface="ＭＳ Ｐゴシック" pitchFamily="-112" charset="-128"/>
                <a:cs typeface="Avenir Ligh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9pPr>
          </a:lstStyle>
          <a:p>
            <a:pPr marL="0" indent="0">
              <a:lnSpc>
                <a:spcPct val="90000"/>
              </a:lnSpc>
              <a:buFontTx/>
              <a:buNone/>
            </a:pPr>
            <a:r>
              <a:rPr lang="en-US" altLang="en-US" kern="0" dirty="0">
                <a:latin typeface="Avenir Roman" panose="02000503020000020003" pitchFamily="2" charset="0"/>
              </a:rPr>
              <a:t>How can we </a:t>
            </a:r>
            <a:r>
              <a:rPr lang="en-US" altLang="en-US" b="1" kern="0" dirty="0">
                <a:latin typeface="Avenir Roman" panose="02000503020000020003" pitchFamily="2" charset="0"/>
              </a:rPr>
              <a:t>define </a:t>
            </a:r>
            <a:r>
              <a:rPr lang="en-US" altLang="en-US" kern="0" dirty="0">
                <a:latin typeface="Avenir Roman" panose="02000503020000020003" pitchFamily="2" charset="0"/>
              </a:rPr>
              <a:t>this problem</a:t>
            </a:r>
          </a:p>
          <a:p>
            <a:pPr lvl="1">
              <a:lnSpc>
                <a:spcPct val="90000"/>
              </a:lnSpc>
            </a:pPr>
            <a:r>
              <a:rPr lang="en-US" altLang="en-US" sz="2000" kern="0" dirty="0">
                <a:latin typeface="Avenir Roman" panose="02000503020000020003" pitchFamily="2" charset="0"/>
              </a:rPr>
              <a:t>We can </a:t>
            </a:r>
            <a:r>
              <a:rPr lang="en-US" altLang="en-US" sz="2000" i="1" kern="0" dirty="0">
                <a:latin typeface="Avenir Roman" panose="02000503020000020003" pitchFamily="2" charset="0"/>
              </a:rPr>
              <a:t>define one Gaussian distribution </a:t>
            </a:r>
            <a:r>
              <a:rPr lang="en-US" altLang="en-US" sz="2000" kern="0" dirty="0">
                <a:latin typeface="Avenir Roman" panose="02000503020000020003" pitchFamily="2" charset="0"/>
              </a:rPr>
              <a:t>per cluster</a:t>
            </a:r>
          </a:p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US" altLang="en-US" sz="2000" kern="0" dirty="0">
                <a:latin typeface="Avenir Roman" panose="02000503020000020003" pitchFamily="2" charset="0"/>
              </a:rPr>
              <a:t>So we have each of the</a:t>
            </a:r>
            <a:r>
              <a:rPr lang="en-US" altLang="en-US" kern="0" dirty="0">
                <a:latin typeface="Avenir Roman" panose="02000503020000020003" pitchFamily="2" charset="0"/>
              </a:rPr>
              <a:t> </a:t>
            </a:r>
          </a:p>
        </p:txBody>
      </p:sp>
      <p:pic>
        <p:nvPicPr>
          <p:cNvPr id="29" name="Image 28">
            <a:extLst>
              <a:ext uri="{FF2B5EF4-FFF2-40B4-BE49-F238E27FC236}">
                <a16:creationId xmlns:a16="http://schemas.microsoft.com/office/drawing/2014/main" id="{46EA63DF-3E5C-E240-91FF-29082AE892F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42" t="17391" r="10635" b="15041"/>
          <a:stretch/>
        </p:blipFill>
        <p:spPr>
          <a:xfrm>
            <a:off x="3078037" y="2299422"/>
            <a:ext cx="2898993" cy="204251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4" name="Image 33">
            <a:extLst>
              <a:ext uri="{FF2B5EF4-FFF2-40B4-BE49-F238E27FC236}">
                <a16:creationId xmlns:a16="http://schemas.microsoft.com/office/drawing/2014/main" id="{3279828F-E188-0E4B-8729-5A592D432B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4771" y="3484754"/>
            <a:ext cx="1708832" cy="320948"/>
          </a:xfrm>
          <a:prstGeom prst="rect">
            <a:avLst/>
          </a:prstGeom>
        </p:spPr>
      </p:pic>
      <p:pic>
        <p:nvPicPr>
          <p:cNvPr id="35" name="Image 34">
            <a:extLst>
              <a:ext uri="{FF2B5EF4-FFF2-40B4-BE49-F238E27FC236}">
                <a16:creationId xmlns:a16="http://schemas.microsoft.com/office/drawing/2014/main" id="{E47DB82D-C945-A94F-B9C3-2A29A94E1B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95242" y="2893436"/>
            <a:ext cx="1708832" cy="320948"/>
          </a:xfrm>
          <a:prstGeom prst="rect">
            <a:avLst/>
          </a:prstGeom>
        </p:spPr>
      </p:pic>
      <p:pic>
        <p:nvPicPr>
          <p:cNvPr id="36" name="Image 35">
            <a:extLst>
              <a:ext uri="{FF2B5EF4-FFF2-40B4-BE49-F238E27FC236}">
                <a16:creationId xmlns:a16="http://schemas.microsoft.com/office/drawing/2014/main" id="{158CB17C-8D6E-9141-AF79-8993464F73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0993" y="3672349"/>
            <a:ext cx="1708832" cy="320948"/>
          </a:xfrm>
          <a:prstGeom prst="rect">
            <a:avLst/>
          </a:prstGeom>
        </p:spPr>
      </p:pic>
      <p:pic>
        <p:nvPicPr>
          <p:cNvPr id="38" name="Image 37">
            <a:extLst>
              <a:ext uri="{FF2B5EF4-FFF2-40B4-BE49-F238E27FC236}">
                <a16:creationId xmlns:a16="http://schemas.microsoft.com/office/drawing/2014/main" id="{83398AF8-F89F-9A45-9F38-45FFC7DF86D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1464" y="2590292"/>
            <a:ext cx="1708832" cy="320948"/>
          </a:xfrm>
          <a:prstGeom prst="rect">
            <a:avLst/>
          </a:prstGeom>
        </p:spPr>
      </p:pic>
      <p:cxnSp>
        <p:nvCxnSpPr>
          <p:cNvPr id="40" name="Connecteur droit 39">
            <a:extLst>
              <a:ext uri="{FF2B5EF4-FFF2-40B4-BE49-F238E27FC236}">
                <a16:creationId xmlns:a16="http://schemas.microsoft.com/office/drawing/2014/main" id="{40EABFF6-6159-5147-A4DA-7F453326DAE4}"/>
              </a:ext>
            </a:extLst>
          </p:cNvPr>
          <p:cNvCxnSpPr>
            <a:cxnSpLocks/>
          </p:cNvCxnSpPr>
          <p:nvPr/>
        </p:nvCxnSpPr>
        <p:spPr bwMode="auto">
          <a:xfrm>
            <a:off x="2703750" y="2759690"/>
            <a:ext cx="45086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3" name="Connecteur droit 42">
            <a:extLst>
              <a:ext uri="{FF2B5EF4-FFF2-40B4-BE49-F238E27FC236}">
                <a16:creationId xmlns:a16="http://schemas.microsoft.com/office/drawing/2014/main" id="{079CEAAE-FAAB-3649-B24E-B169814C2182}"/>
              </a:ext>
            </a:extLst>
          </p:cNvPr>
          <p:cNvCxnSpPr>
            <a:cxnSpLocks/>
          </p:cNvCxnSpPr>
          <p:nvPr/>
        </p:nvCxnSpPr>
        <p:spPr bwMode="auto">
          <a:xfrm>
            <a:off x="2724180" y="3830959"/>
            <a:ext cx="859451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DEDD0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5" name="Connecteur droit 44">
            <a:extLst>
              <a:ext uri="{FF2B5EF4-FFF2-40B4-BE49-F238E27FC236}">
                <a16:creationId xmlns:a16="http://schemas.microsoft.com/office/drawing/2014/main" id="{72F4D756-67FA-7B40-8F30-33FA90C5D842}"/>
              </a:ext>
            </a:extLst>
          </p:cNvPr>
          <p:cNvCxnSpPr>
            <a:cxnSpLocks/>
          </p:cNvCxnSpPr>
          <p:nvPr/>
        </p:nvCxnSpPr>
        <p:spPr bwMode="auto">
          <a:xfrm>
            <a:off x="5181296" y="3084457"/>
            <a:ext cx="1024135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8" name="Connecteur droit 47">
            <a:extLst>
              <a:ext uri="{FF2B5EF4-FFF2-40B4-BE49-F238E27FC236}">
                <a16:creationId xmlns:a16="http://schemas.microsoft.com/office/drawing/2014/main" id="{E373C274-EFF8-5344-BD27-6C1F65A16520}"/>
              </a:ext>
            </a:extLst>
          </p:cNvPr>
          <p:cNvCxnSpPr>
            <a:cxnSpLocks/>
          </p:cNvCxnSpPr>
          <p:nvPr/>
        </p:nvCxnSpPr>
        <p:spPr bwMode="auto">
          <a:xfrm>
            <a:off x="5862970" y="3687027"/>
            <a:ext cx="45086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49" name="Image 48">
            <a:extLst>
              <a:ext uri="{FF2B5EF4-FFF2-40B4-BE49-F238E27FC236}">
                <a16:creationId xmlns:a16="http://schemas.microsoft.com/office/drawing/2014/main" id="{8A2CF829-BD5D-A246-9871-E27A0344FAF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26603" y="1658639"/>
            <a:ext cx="3339595" cy="362585"/>
          </a:xfrm>
          <a:prstGeom prst="rect">
            <a:avLst/>
          </a:prstGeom>
        </p:spPr>
      </p:pic>
      <p:pic>
        <p:nvPicPr>
          <p:cNvPr id="50" name="Image 49">
            <a:extLst>
              <a:ext uri="{FF2B5EF4-FFF2-40B4-BE49-F238E27FC236}">
                <a16:creationId xmlns:a16="http://schemas.microsoft.com/office/drawing/2014/main" id="{FA22B109-6111-E74C-999B-C3D225FCD69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84528" y="5800191"/>
            <a:ext cx="3106966" cy="615085"/>
          </a:xfrm>
          <a:prstGeom prst="rect">
            <a:avLst/>
          </a:prstGeom>
        </p:spPr>
      </p:pic>
      <p:cxnSp>
        <p:nvCxnSpPr>
          <p:cNvPr id="52" name="Connecteur droit 51">
            <a:extLst>
              <a:ext uri="{FF2B5EF4-FFF2-40B4-BE49-F238E27FC236}">
                <a16:creationId xmlns:a16="http://schemas.microsoft.com/office/drawing/2014/main" id="{97F90902-F7B0-CD43-ADBC-2098446861C9}"/>
              </a:ext>
            </a:extLst>
          </p:cNvPr>
          <p:cNvCxnSpPr/>
          <p:nvPr/>
        </p:nvCxnSpPr>
        <p:spPr bwMode="auto">
          <a:xfrm>
            <a:off x="4510007" y="6245817"/>
            <a:ext cx="883403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6" name="Rectangle à coins arrondis 55">
            <a:extLst>
              <a:ext uri="{FF2B5EF4-FFF2-40B4-BE49-F238E27FC236}">
                <a16:creationId xmlns:a16="http://schemas.microsoft.com/office/drawing/2014/main" id="{74CFF317-2D48-9E42-AA51-7550F31D6867}"/>
              </a:ext>
            </a:extLst>
          </p:cNvPr>
          <p:cNvSpPr/>
          <p:nvPr/>
        </p:nvSpPr>
        <p:spPr bwMode="auto">
          <a:xfrm>
            <a:off x="5455402" y="5800191"/>
            <a:ext cx="798084" cy="445626"/>
          </a:xfrm>
          <a:prstGeom prst="roundRect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4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-112" charset="0"/>
            </a:endParaRPr>
          </a:p>
        </p:txBody>
      </p:sp>
      <p:sp>
        <p:nvSpPr>
          <p:cNvPr id="57" name="Content Placeholder 2">
            <a:extLst>
              <a:ext uri="{FF2B5EF4-FFF2-40B4-BE49-F238E27FC236}">
                <a16:creationId xmlns:a16="http://schemas.microsoft.com/office/drawing/2014/main" id="{C9680ABE-2B4F-F543-9310-545ECD529AA9}"/>
              </a:ext>
            </a:extLst>
          </p:cNvPr>
          <p:cNvSpPr txBox="1">
            <a:spLocks/>
          </p:cNvSpPr>
          <p:nvPr/>
        </p:nvSpPr>
        <p:spPr>
          <a:xfrm>
            <a:off x="4401518" y="6314853"/>
            <a:ext cx="1224366" cy="323753"/>
          </a:xfrm>
          <a:prstGeom prst="rect">
            <a:avLst/>
          </a:prstGeom>
        </p:spPr>
        <p:txBody>
          <a:bodyPr vert="horz">
            <a:normAutofit fontScale="92500" lnSpcReduction="20000"/>
          </a:bodyPr>
          <a:lstStyle>
            <a:lvl1pPr marL="342900" indent="-342900" algn="l" rtl="0" eaLnBrk="0" fontAlgn="base" hangingPunct="0">
              <a:spcBef>
                <a:spcPts val="1200"/>
              </a:spcBef>
              <a:spcAft>
                <a:spcPct val="0"/>
              </a:spcAft>
              <a:buChar char="•"/>
              <a:defRPr sz="2400" b="0" i="0">
                <a:solidFill>
                  <a:srgbClr val="494949"/>
                </a:solidFill>
                <a:latin typeface="Avenir Heavy"/>
                <a:ea typeface="ＭＳ Ｐゴシック" charset="-128"/>
                <a:cs typeface="Avenir Heavy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 b="0" i="0">
                <a:solidFill>
                  <a:srgbClr val="494949"/>
                </a:solidFill>
                <a:latin typeface="Avenir Medium"/>
                <a:ea typeface="ＭＳ Ｐゴシック" pitchFamily="-112" charset="-128"/>
                <a:cs typeface="Avenir Medium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0" i="0">
                <a:solidFill>
                  <a:srgbClr val="515151"/>
                </a:solidFill>
                <a:latin typeface="Avenir Book"/>
                <a:ea typeface="ＭＳ Ｐゴシック" pitchFamily="-112" charset="-128"/>
                <a:cs typeface="Avenir Book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Avenir Light"/>
                <a:ea typeface="ＭＳ Ｐゴシック" pitchFamily="-112" charset="-128"/>
                <a:cs typeface="Avenir Ligh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Avenir Light"/>
                <a:ea typeface="ＭＳ Ｐゴシック" pitchFamily="-112" charset="-128"/>
                <a:cs typeface="Avenir Ligh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9pPr>
          </a:lstStyle>
          <a:p>
            <a:pPr marL="0" indent="0" eaLnBrk="1" hangingPunct="1">
              <a:buNone/>
            </a:pPr>
            <a:r>
              <a:rPr lang="fr-FR" sz="1800" kern="0" dirty="0" err="1">
                <a:solidFill>
                  <a:srgbClr val="FF0000"/>
                </a:solidFill>
                <a:latin typeface="Avenir Roman" panose="02000503020000020003" pitchFamily="2" charset="0"/>
              </a:rPr>
              <a:t>Unimodal</a:t>
            </a:r>
            <a:endParaRPr lang="fr-FR" sz="1800" kern="0" dirty="0">
              <a:solidFill>
                <a:srgbClr val="FF0000"/>
              </a:solidFill>
              <a:latin typeface="Avenir Roman" panose="02000503020000020003" pitchFamily="2" charset="0"/>
            </a:endParaRPr>
          </a:p>
        </p:txBody>
      </p:sp>
      <p:sp>
        <p:nvSpPr>
          <p:cNvPr id="58" name="Content Placeholder 2">
            <a:extLst>
              <a:ext uri="{FF2B5EF4-FFF2-40B4-BE49-F238E27FC236}">
                <a16:creationId xmlns:a16="http://schemas.microsoft.com/office/drawing/2014/main" id="{ED6AA6A2-515B-DC43-B37B-A7A8873F7479}"/>
              </a:ext>
            </a:extLst>
          </p:cNvPr>
          <p:cNvSpPr txBox="1">
            <a:spLocks/>
          </p:cNvSpPr>
          <p:nvPr/>
        </p:nvSpPr>
        <p:spPr>
          <a:xfrm>
            <a:off x="6260790" y="5832617"/>
            <a:ext cx="2644190" cy="800498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42900" indent="-342900" algn="l" rtl="0" eaLnBrk="0" fontAlgn="base" hangingPunct="0">
              <a:spcBef>
                <a:spcPts val="1200"/>
              </a:spcBef>
              <a:spcAft>
                <a:spcPct val="0"/>
              </a:spcAft>
              <a:buChar char="•"/>
              <a:defRPr sz="2400" b="0" i="0">
                <a:solidFill>
                  <a:srgbClr val="494949"/>
                </a:solidFill>
                <a:latin typeface="Avenir Heavy"/>
                <a:ea typeface="ＭＳ Ｐゴシック" charset="-128"/>
                <a:cs typeface="Avenir Heavy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 b="0" i="0">
                <a:solidFill>
                  <a:srgbClr val="494949"/>
                </a:solidFill>
                <a:latin typeface="Avenir Medium"/>
                <a:ea typeface="ＭＳ Ｐゴシック" pitchFamily="-112" charset="-128"/>
                <a:cs typeface="Avenir Medium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0" i="0">
                <a:solidFill>
                  <a:srgbClr val="515151"/>
                </a:solidFill>
                <a:latin typeface="Avenir Book"/>
                <a:ea typeface="ＭＳ Ｐゴシック" pitchFamily="-112" charset="-128"/>
                <a:cs typeface="Avenir Book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Avenir Light"/>
                <a:ea typeface="ＭＳ Ｐゴシック" pitchFamily="-112" charset="-128"/>
                <a:cs typeface="Avenir Ligh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Avenir Light"/>
                <a:ea typeface="ＭＳ Ｐゴシック" pitchFamily="-112" charset="-128"/>
                <a:cs typeface="Avenir Ligh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9pPr>
          </a:lstStyle>
          <a:p>
            <a:pPr marL="0" indent="0" eaLnBrk="1" hangingPunct="1">
              <a:buNone/>
            </a:pPr>
            <a:r>
              <a:rPr lang="fr-FR" sz="1800" b="1" kern="0" dirty="0" err="1">
                <a:solidFill>
                  <a:srgbClr val="00B050"/>
                </a:solidFill>
                <a:latin typeface="Avenir Roman" panose="02000503020000020003" pitchFamily="2" charset="0"/>
              </a:rPr>
              <a:t>Mixing</a:t>
            </a:r>
            <a:r>
              <a:rPr lang="fr-FR" sz="1800" b="1" kern="0" dirty="0">
                <a:solidFill>
                  <a:srgbClr val="00B050"/>
                </a:solidFill>
                <a:latin typeface="Avenir Roman" panose="02000503020000020003" pitchFamily="2" charset="0"/>
              </a:rPr>
              <a:t> coefficients</a:t>
            </a:r>
          </a:p>
        </p:txBody>
      </p:sp>
    </p:spTree>
    <p:extLst>
      <p:ext uri="{BB962C8B-B14F-4D97-AF65-F5344CB8AC3E}">
        <p14:creationId xmlns:p14="http://schemas.microsoft.com/office/powerpoint/2010/main" val="704616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  <p:bldP spid="57" grpId="0"/>
      <p:bldP spid="5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Probabilistic interpretation of clustering</a:t>
            </a:r>
          </a:p>
        </p:txBody>
      </p:sp>
      <p:sp>
        <p:nvSpPr>
          <p:cNvPr id="26" name="Espace réservé du pied de page 25">
            <a:extLst>
              <a:ext uri="{FF2B5EF4-FFF2-40B4-BE49-F238E27FC236}">
                <a16:creationId xmlns:a16="http://schemas.microsoft.com/office/drawing/2014/main" id="{72F84CB9-8F21-5F41-8AFC-D8443EE38FE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>
                <a:solidFill>
                  <a:srgbClr val="000000"/>
                </a:solidFill>
              </a:rPr>
              <a:t>P. Esling - Music Machine Learning</a:t>
            </a:r>
            <a:endParaRPr lang="fr-FR" dirty="0">
              <a:solidFill>
                <a:srgbClr val="000000"/>
              </a:solidFill>
            </a:endParaRPr>
          </a:p>
        </p:txBody>
      </p:sp>
      <p:sp>
        <p:nvSpPr>
          <p:cNvPr id="27" name="Rectangle 3">
            <a:extLst>
              <a:ext uri="{FF2B5EF4-FFF2-40B4-BE49-F238E27FC236}">
                <a16:creationId xmlns:a16="http://schemas.microsoft.com/office/drawing/2014/main" id="{26DC4A60-D57C-9E41-BEEC-7184928CA526}"/>
              </a:ext>
            </a:extLst>
          </p:cNvPr>
          <p:cNvSpPr txBox="1">
            <a:spLocks noChangeArrowheads="1"/>
          </p:cNvSpPr>
          <p:nvPr/>
        </p:nvSpPr>
        <p:spPr>
          <a:xfrm>
            <a:off x="411163" y="896713"/>
            <a:ext cx="8128403" cy="2749924"/>
          </a:xfrm>
          <a:prstGeom prst="rect">
            <a:avLst/>
          </a:prstGeom>
        </p:spPr>
        <p:txBody>
          <a:bodyPr vert="horz"/>
          <a:lstStyle>
            <a:lvl1pPr marL="342900" indent="-342900" algn="l" rtl="0" eaLnBrk="0" fontAlgn="base" hangingPunct="0">
              <a:spcBef>
                <a:spcPts val="1200"/>
              </a:spcBef>
              <a:spcAft>
                <a:spcPct val="0"/>
              </a:spcAft>
              <a:buChar char="•"/>
              <a:defRPr sz="2400" b="0" i="0">
                <a:solidFill>
                  <a:srgbClr val="494949"/>
                </a:solidFill>
                <a:latin typeface="Avenir Heavy"/>
                <a:ea typeface="ＭＳ Ｐゴシック" charset="-128"/>
                <a:cs typeface="Avenir Heavy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 b="0" i="0">
                <a:solidFill>
                  <a:srgbClr val="494949"/>
                </a:solidFill>
                <a:latin typeface="Avenir Medium"/>
                <a:ea typeface="ＭＳ Ｐゴシック" pitchFamily="-112" charset="-128"/>
                <a:cs typeface="Avenir Medium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0" i="0">
                <a:solidFill>
                  <a:srgbClr val="515151"/>
                </a:solidFill>
                <a:latin typeface="Avenir Book"/>
                <a:ea typeface="ＭＳ Ｐゴシック" pitchFamily="-112" charset="-128"/>
                <a:cs typeface="Avenir Book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Avenir Light"/>
                <a:ea typeface="ＭＳ Ｐゴシック" pitchFamily="-112" charset="-128"/>
                <a:cs typeface="Avenir Ligh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Avenir Light"/>
                <a:ea typeface="ＭＳ Ｐゴシック" pitchFamily="-112" charset="-128"/>
                <a:cs typeface="Avenir Ligh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9pPr>
          </a:lstStyle>
          <a:p>
            <a:pPr marL="0" indent="0">
              <a:lnSpc>
                <a:spcPct val="90000"/>
              </a:lnSpc>
              <a:buFontTx/>
              <a:buNone/>
            </a:pPr>
            <a:r>
              <a:rPr lang="en-US" altLang="en-US" kern="0" dirty="0">
                <a:latin typeface="Avenir Roman" panose="02000503020000020003" pitchFamily="2" charset="0"/>
              </a:rPr>
              <a:t>How to </a:t>
            </a:r>
            <a:r>
              <a:rPr lang="en-US" altLang="en-US" b="1" kern="0" dirty="0">
                <a:latin typeface="Avenir Roman" panose="02000503020000020003" pitchFamily="2" charset="0"/>
              </a:rPr>
              <a:t>optimize</a:t>
            </a:r>
            <a:r>
              <a:rPr lang="en-US" altLang="en-US" kern="0" dirty="0">
                <a:latin typeface="Avenir Roman" panose="02000503020000020003" pitchFamily="2" charset="0"/>
              </a:rPr>
              <a:t> this problem</a:t>
            </a:r>
          </a:p>
          <a:p>
            <a:pPr lvl="1">
              <a:lnSpc>
                <a:spcPct val="90000"/>
              </a:lnSpc>
            </a:pPr>
            <a:r>
              <a:rPr lang="en-US" altLang="en-US" sz="2000" kern="0" dirty="0">
                <a:latin typeface="Avenir Roman" panose="02000503020000020003" pitchFamily="2" charset="0"/>
              </a:rPr>
              <a:t>We obtain a </a:t>
            </a:r>
            <a:r>
              <a:rPr lang="en-US" altLang="en-US" sz="2000" b="1" kern="0" dirty="0">
                <a:latin typeface="Avenir Roman" panose="02000503020000020003" pitchFamily="2" charset="0"/>
              </a:rPr>
              <a:t>similar issue as we had with K-Means</a:t>
            </a:r>
          </a:p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US" altLang="en-US" kern="0" dirty="0">
                <a:latin typeface="Avenir Roman" panose="02000503020000020003" pitchFamily="2" charset="0"/>
              </a:rPr>
              <a:t>If we </a:t>
            </a:r>
            <a:r>
              <a:rPr lang="en-US" altLang="en-US" b="1" kern="0" dirty="0">
                <a:latin typeface="Avenir Roman" panose="02000503020000020003" pitchFamily="2" charset="0"/>
              </a:rPr>
              <a:t>knew the cluster </a:t>
            </a:r>
            <a:r>
              <a:rPr lang="en-US" altLang="en-US" kern="0" dirty="0">
                <a:latin typeface="Avenir Roman" panose="02000503020000020003" pitchFamily="2" charset="0"/>
              </a:rPr>
              <a:t>parameters  </a:t>
            </a:r>
          </a:p>
          <a:p>
            <a:pPr lvl="1">
              <a:lnSpc>
                <a:spcPct val="90000"/>
              </a:lnSpc>
              <a:spcBef>
                <a:spcPts val="600"/>
              </a:spcBef>
            </a:pPr>
            <a:r>
              <a:rPr lang="en-US" altLang="en-US" sz="2000" kern="0" dirty="0">
                <a:latin typeface="Avenir Roman" panose="02000503020000020003" pitchFamily="2" charset="0"/>
              </a:rPr>
              <a:t>Then estimating                  is easy </a:t>
            </a:r>
          </a:p>
          <a:p>
            <a:pPr lvl="1">
              <a:lnSpc>
                <a:spcPct val="90000"/>
              </a:lnSpc>
              <a:spcBef>
                <a:spcPts val="600"/>
              </a:spcBef>
            </a:pPr>
            <a:r>
              <a:rPr lang="en-US" altLang="en-US" sz="2000" kern="0" dirty="0">
                <a:latin typeface="Avenir Roman" panose="02000503020000020003" pitchFamily="2" charset="0"/>
              </a:rPr>
              <a:t>And also consequently estimating</a:t>
            </a:r>
          </a:p>
          <a:p>
            <a:pPr lvl="2"/>
            <a:r>
              <a:rPr lang="en-US" dirty="0"/>
              <a:t>Maximum likelihood estimation</a:t>
            </a:r>
          </a:p>
          <a:p>
            <a:pPr lvl="2"/>
            <a:r>
              <a:rPr lang="en-US" dirty="0"/>
              <a:t>This is Naïve Bayes</a:t>
            </a:r>
          </a:p>
          <a:p>
            <a:pPr lvl="1">
              <a:lnSpc>
                <a:spcPct val="90000"/>
              </a:lnSpc>
              <a:spcBef>
                <a:spcPts val="600"/>
              </a:spcBef>
            </a:pPr>
            <a:endParaRPr lang="en-US" altLang="en-US" sz="2000" kern="0" dirty="0">
              <a:latin typeface="Avenir Roman" panose="02000503020000020003" pitchFamily="2" charset="0"/>
            </a:endParaRPr>
          </a:p>
        </p:txBody>
      </p:sp>
      <p:pic>
        <p:nvPicPr>
          <p:cNvPr id="29" name="Image 28">
            <a:extLst>
              <a:ext uri="{FF2B5EF4-FFF2-40B4-BE49-F238E27FC236}">
                <a16:creationId xmlns:a16="http://schemas.microsoft.com/office/drawing/2014/main" id="{46EA63DF-3E5C-E240-91FF-29082AE892F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42" t="17391" r="10635" b="15041"/>
          <a:stretch/>
        </p:blipFill>
        <p:spPr>
          <a:xfrm>
            <a:off x="3047040" y="4119084"/>
            <a:ext cx="2898993" cy="204251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4" name="Image 33">
            <a:extLst>
              <a:ext uri="{FF2B5EF4-FFF2-40B4-BE49-F238E27FC236}">
                <a16:creationId xmlns:a16="http://schemas.microsoft.com/office/drawing/2014/main" id="{3279828F-E188-0E4B-8729-5A592D432B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3774" y="5304416"/>
            <a:ext cx="1708832" cy="320948"/>
          </a:xfrm>
          <a:prstGeom prst="rect">
            <a:avLst/>
          </a:prstGeom>
        </p:spPr>
      </p:pic>
      <p:pic>
        <p:nvPicPr>
          <p:cNvPr id="35" name="Image 34">
            <a:extLst>
              <a:ext uri="{FF2B5EF4-FFF2-40B4-BE49-F238E27FC236}">
                <a16:creationId xmlns:a16="http://schemas.microsoft.com/office/drawing/2014/main" id="{E47DB82D-C945-A94F-B9C3-2A29A94E1B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4245" y="4713098"/>
            <a:ext cx="1708832" cy="320948"/>
          </a:xfrm>
          <a:prstGeom prst="rect">
            <a:avLst/>
          </a:prstGeom>
        </p:spPr>
      </p:pic>
      <p:pic>
        <p:nvPicPr>
          <p:cNvPr id="36" name="Image 35">
            <a:extLst>
              <a:ext uri="{FF2B5EF4-FFF2-40B4-BE49-F238E27FC236}">
                <a16:creationId xmlns:a16="http://schemas.microsoft.com/office/drawing/2014/main" id="{158CB17C-8D6E-9141-AF79-8993464F73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9996" y="5492011"/>
            <a:ext cx="1708832" cy="320948"/>
          </a:xfrm>
          <a:prstGeom prst="rect">
            <a:avLst/>
          </a:prstGeom>
        </p:spPr>
      </p:pic>
      <p:pic>
        <p:nvPicPr>
          <p:cNvPr id="38" name="Image 37">
            <a:extLst>
              <a:ext uri="{FF2B5EF4-FFF2-40B4-BE49-F238E27FC236}">
                <a16:creationId xmlns:a16="http://schemas.microsoft.com/office/drawing/2014/main" id="{83398AF8-F89F-9A45-9F38-45FFC7DF86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0467" y="4409954"/>
            <a:ext cx="1708832" cy="320948"/>
          </a:xfrm>
          <a:prstGeom prst="rect">
            <a:avLst/>
          </a:prstGeom>
        </p:spPr>
      </p:pic>
      <p:cxnSp>
        <p:nvCxnSpPr>
          <p:cNvPr id="40" name="Connecteur droit 39">
            <a:extLst>
              <a:ext uri="{FF2B5EF4-FFF2-40B4-BE49-F238E27FC236}">
                <a16:creationId xmlns:a16="http://schemas.microsoft.com/office/drawing/2014/main" id="{40EABFF6-6159-5147-A4DA-7F453326DAE4}"/>
              </a:ext>
            </a:extLst>
          </p:cNvPr>
          <p:cNvCxnSpPr>
            <a:cxnSpLocks/>
          </p:cNvCxnSpPr>
          <p:nvPr/>
        </p:nvCxnSpPr>
        <p:spPr bwMode="auto">
          <a:xfrm>
            <a:off x="2672753" y="4579352"/>
            <a:ext cx="45086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3" name="Connecteur droit 42">
            <a:extLst>
              <a:ext uri="{FF2B5EF4-FFF2-40B4-BE49-F238E27FC236}">
                <a16:creationId xmlns:a16="http://schemas.microsoft.com/office/drawing/2014/main" id="{079CEAAE-FAAB-3649-B24E-B169814C2182}"/>
              </a:ext>
            </a:extLst>
          </p:cNvPr>
          <p:cNvCxnSpPr>
            <a:cxnSpLocks/>
          </p:cNvCxnSpPr>
          <p:nvPr/>
        </p:nvCxnSpPr>
        <p:spPr bwMode="auto">
          <a:xfrm>
            <a:off x="2693183" y="5650621"/>
            <a:ext cx="859451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DEDD0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5" name="Connecteur droit 44">
            <a:extLst>
              <a:ext uri="{FF2B5EF4-FFF2-40B4-BE49-F238E27FC236}">
                <a16:creationId xmlns:a16="http://schemas.microsoft.com/office/drawing/2014/main" id="{72F4D756-67FA-7B40-8F30-33FA90C5D842}"/>
              </a:ext>
            </a:extLst>
          </p:cNvPr>
          <p:cNvCxnSpPr>
            <a:cxnSpLocks/>
          </p:cNvCxnSpPr>
          <p:nvPr/>
        </p:nvCxnSpPr>
        <p:spPr bwMode="auto">
          <a:xfrm>
            <a:off x="5150299" y="4904119"/>
            <a:ext cx="1024135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8" name="Connecteur droit 47">
            <a:extLst>
              <a:ext uri="{FF2B5EF4-FFF2-40B4-BE49-F238E27FC236}">
                <a16:creationId xmlns:a16="http://schemas.microsoft.com/office/drawing/2014/main" id="{E373C274-EFF8-5344-BD27-6C1F65A16520}"/>
              </a:ext>
            </a:extLst>
          </p:cNvPr>
          <p:cNvCxnSpPr>
            <a:cxnSpLocks/>
          </p:cNvCxnSpPr>
          <p:nvPr/>
        </p:nvCxnSpPr>
        <p:spPr bwMode="auto">
          <a:xfrm>
            <a:off x="5831973" y="5506689"/>
            <a:ext cx="45086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6" name="Image 5">
            <a:extLst>
              <a:ext uri="{FF2B5EF4-FFF2-40B4-BE49-F238E27FC236}">
                <a16:creationId xmlns:a16="http://schemas.microsoft.com/office/drawing/2014/main" id="{EF23EE5E-0B85-4A4A-897D-67F6FE40D4E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82698" y="2415790"/>
            <a:ext cx="763335" cy="320948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5B0BF9CA-57EB-4443-B15B-F48867F185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19472" y="1674493"/>
            <a:ext cx="2070549" cy="353043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1F84626B-752B-0B45-8516-1E12D8033CE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90451" y="2058172"/>
            <a:ext cx="1040914" cy="291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730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Probabilistic interpretation of clustering</a:t>
            </a:r>
          </a:p>
        </p:txBody>
      </p:sp>
      <p:sp>
        <p:nvSpPr>
          <p:cNvPr id="26" name="Espace réservé du pied de page 25">
            <a:extLst>
              <a:ext uri="{FF2B5EF4-FFF2-40B4-BE49-F238E27FC236}">
                <a16:creationId xmlns:a16="http://schemas.microsoft.com/office/drawing/2014/main" id="{72F84CB9-8F21-5F41-8AFC-D8443EE38FE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>
                <a:solidFill>
                  <a:srgbClr val="000000"/>
                </a:solidFill>
              </a:rPr>
              <a:t>P. Esling - Music Machine Learning</a:t>
            </a:r>
            <a:endParaRPr lang="fr-FR" dirty="0">
              <a:solidFill>
                <a:srgbClr val="000000"/>
              </a:solidFill>
            </a:endParaRPr>
          </a:p>
        </p:txBody>
      </p:sp>
      <p:sp>
        <p:nvSpPr>
          <p:cNvPr id="27" name="Rectangle 3">
            <a:extLst>
              <a:ext uri="{FF2B5EF4-FFF2-40B4-BE49-F238E27FC236}">
                <a16:creationId xmlns:a16="http://schemas.microsoft.com/office/drawing/2014/main" id="{26DC4A60-D57C-9E41-BEEC-7184928CA526}"/>
              </a:ext>
            </a:extLst>
          </p:cNvPr>
          <p:cNvSpPr txBox="1">
            <a:spLocks noChangeArrowheads="1"/>
          </p:cNvSpPr>
          <p:nvPr/>
        </p:nvSpPr>
        <p:spPr>
          <a:xfrm>
            <a:off x="411163" y="896713"/>
            <a:ext cx="8732837" cy="3190814"/>
          </a:xfrm>
          <a:prstGeom prst="rect">
            <a:avLst/>
          </a:prstGeom>
        </p:spPr>
        <p:txBody>
          <a:bodyPr vert="horz"/>
          <a:lstStyle>
            <a:lvl1pPr marL="342900" indent="-342900" algn="l" rtl="0" eaLnBrk="0" fontAlgn="base" hangingPunct="0">
              <a:spcBef>
                <a:spcPts val="1200"/>
              </a:spcBef>
              <a:spcAft>
                <a:spcPct val="0"/>
              </a:spcAft>
              <a:buChar char="•"/>
              <a:defRPr sz="2400" b="0" i="0">
                <a:solidFill>
                  <a:srgbClr val="494949"/>
                </a:solidFill>
                <a:latin typeface="Avenir Heavy"/>
                <a:ea typeface="ＭＳ Ｐゴシック" charset="-128"/>
                <a:cs typeface="Avenir Heavy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 b="0" i="0">
                <a:solidFill>
                  <a:srgbClr val="494949"/>
                </a:solidFill>
                <a:latin typeface="Avenir Medium"/>
                <a:ea typeface="ＭＳ Ｐゴシック" pitchFamily="-112" charset="-128"/>
                <a:cs typeface="Avenir Medium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0" i="0">
                <a:solidFill>
                  <a:srgbClr val="515151"/>
                </a:solidFill>
                <a:latin typeface="Avenir Book"/>
                <a:ea typeface="ＭＳ Ｐゴシック" pitchFamily="-112" charset="-128"/>
                <a:cs typeface="Avenir Book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Avenir Light"/>
                <a:ea typeface="ＭＳ Ｐゴシック" pitchFamily="-112" charset="-128"/>
                <a:cs typeface="Avenir Ligh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Avenir Light"/>
                <a:ea typeface="ＭＳ Ｐゴシック" pitchFamily="-112" charset="-128"/>
                <a:cs typeface="Avenir Ligh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9pPr>
          </a:lstStyle>
          <a:p>
            <a:pPr marL="0" indent="0">
              <a:lnSpc>
                <a:spcPct val="90000"/>
              </a:lnSpc>
              <a:buFontTx/>
              <a:buNone/>
            </a:pPr>
            <a:r>
              <a:rPr lang="en-US" altLang="en-US" kern="0" dirty="0">
                <a:latin typeface="Avenir Roman" panose="02000503020000020003" pitchFamily="2" charset="0"/>
              </a:rPr>
              <a:t>How to </a:t>
            </a:r>
            <a:r>
              <a:rPr lang="en-US" altLang="en-US" b="1" kern="0" dirty="0">
                <a:latin typeface="Avenir Roman" panose="02000503020000020003" pitchFamily="2" charset="0"/>
              </a:rPr>
              <a:t>optimize</a:t>
            </a:r>
            <a:r>
              <a:rPr lang="en-US" altLang="en-US" kern="0" dirty="0">
                <a:latin typeface="Avenir Roman" panose="02000503020000020003" pitchFamily="2" charset="0"/>
              </a:rPr>
              <a:t> this problem</a:t>
            </a:r>
          </a:p>
          <a:p>
            <a:pPr lvl="1">
              <a:lnSpc>
                <a:spcPct val="90000"/>
              </a:lnSpc>
            </a:pPr>
            <a:r>
              <a:rPr lang="en-US" altLang="en-US" sz="2000" kern="0" dirty="0">
                <a:latin typeface="Avenir Roman" panose="02000503020000020003" pitchFamily="2" charset="0"/>
              </a:rPr>
              <a:t>We obtain </a:t>
            </a:r>
            <a:r>
              <a:rPr lang="en-US" altLang="en-US" sz="2000" b="1" kern="0" dirty="0">
                <a:latin typeface="Avenir Roman" panose="02000503020000020003" pitchFamily="2" charset="0"/>
              </a:rPr>
              <a:t>a similar issue as we had with K-Means</a:t>
            </a:r>
          </a:p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US" altLang="en-US" kern="0" dirty="0">
                <a:latin typeface="Avenir Roman" panose="02000503020000020003" pitchFamily="2" charset="0"/>
              </a:rPr>
              <a:t>But in reality, we do not have access to </a:t>
            </a:r>
          </a:p>
          <a:p>
            <a:pPr lvl="1">
              <a:lnSpc>
                <a:spcPct val="90000"/>
              </a:lnSpc>
              <a:spcBef>
                <a:spcPts val="600"/>
              </a:spcBef>
            </a:pPr>
            <a:r>
              <a:rPr lang="en-US" altLang="en-US" sz="2000" kern="0" dirty="0">
                <a:latin typeface="Avenir Roman" panose="02000503020000020003" pitchFamily="2" charset="0"/>
              </a:rPr>
              <a:t>Now estimating                 and             is hard</a:t>
            </a:r>
          </a:p>
          <a:p>
            <a:pPr lvl="1">
              <a:lnSpc>
                <a:spcPct val="90000"/>
              </a:lnSpc>
              <a:spcBef>
                <a:spcPts val="600"/>
              </a:spcBef>
            </a:pPr>
            <a:r>
              <a:rPr lang="en-US" altLang="en-US" sz="2000" kern="0" dirty="0">
                <a:latin typeface="Avenir Roman" panose="02000503020000020003" pitchFamily="2" charset="0"/>
              </a:rPr>
              <a:t>We need to address a much more complex problem</a:t>
            </a:r>
          </a:p>
          <a:p>
            <a:pPr lvl="1">
              <a:lnSpc>
                <a:spcPct val="90000"/>
              </a:lnSpc>
              <a:spcBef>
                <a:spcPts val="600"/>
              </a:spcBef>
            </a:pPr>
            <a:endParaRPr lang="en-US" altLang="en-US" sz="2000" kern="0" dirty="0">
              <a:latin typeface="Avenir Roman" panose="02000503020000020003" pitchFamily="2" charset="0"/>
            </a:endParaRPr>
          </a:p>
          <a:p>
            <a:pPr lvl="1">
              <a:lnSpc>
                <a:spcPct val="90000"/>
              </a:lnSpc>
              <a:spcBef>
                <a:spcPts val="600"/>
              </a:spcBef>
            </a:pPr>
            <a:endParaRPr lang="en-US" altLang="en-US" sz="2000" kern="0" dirty="0">
              <a:latin typeface="Avenir Roman" panose="02000503020000020003" pitchFamily="2" charset="0"/>
            </a:endParaRPr>
          </a:p>
          <a:p>
            <a:pPr lvl="1">
              <a:lnSpc>
                <a:spcPct val="90000"/>
              </a:lnSpc>
              <a:spcBef>
                <a:spcPts val="600"/>
              </a:spcBef>
            </a:pPr>
            <a:endParaRPr lang="en-US" altLang="en-US" sz="100" kern="0" dirty="0">
              <a:latin typeface="Avenir Roman" panose="02000503020000020003" pitchFamily="2" charset="0"/>
            </a:endParaRPr>
          </a:p>
          <a:p>
            <a:pPr lvl="1">
              <a:lnSpc>
                <a:spcPct val="90000"/>
              </a:lnSpc>
              <a:spcBef>
                <a:spcPts val="600"/>
              </a:spcBef>
            </a:pPr>
            <a:r>
              <a:rPr lang="en-US" altLang="en-US" kern="0" dirty="0">
                <a:latin typeface="Avenir Roman" panose="02000503020000020003" pitchFamily="2" charset="0"/>
              </a:rPr>
              <a:t>Need to resort to a similar </a:t>
            </a:r>
            <a:r>
              <a:rPr lang="en-US" altLang="en-US" b="1" kern="0" dirty="0">
                <a:latin typeface="Avenir Roman" panose="02000503020000020003" pitchFamily="2" charset="0"/>
              </a:rPr>
              <a:t>alternating </a:t>
            </a:r>
            <a:r>
              <a:rPr lang="en-US" altLang="en-US" kern="0" dirty="0">
                <a:latin typeface="Avenir Roman" panose="02000503020000020003" pitchFamily="2" charset="0"/>
              </a:rPr>
              <a:t>approach</a:t>
            </a:r>
          </a:p>
        </p:txBody>
      </p:sp>
      <p:pic>
        <p:nvPicPr>
          <p:cNvPr id="29" name="Image 28">
            <a:extLst>
              <a:ext uri="{FF2B5EF4-FFF2-40B4-BE49-F238E27FC236}">
                <a16:creationId xmlns:a16="http://schemas.microsoft.com/office/drawing/2014/main" id="{46EA63DF-3E5C-E240-91FF-29082AE892F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42" t="17391" r="10635" b="15041"/>
          <a:stretch/>
        </p:blipFill>
        <p:spPr>
          <a:xfrm>
            <a:off x="3047040" y="4119084"/>
            <a:ext cx="2898993" cy="204251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4" name="Image 33">
            <a:extLst>
              <a:ext uri="{FF2B5EF4-FFF2-40B4-BE49-F238E27FC236}">
                <a16:creationId xmlns:a16="http://schemas.microsoft.com/office/drawing/2014/main" id="{3279828F-E188-0E4B-8729-5A592D432B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3774" y="5304416"/>
            <a:ext cx="1708832" cy="320948"/>
          </a:xfrm>
          <a:prstGeom prst="rect">
            <a:avLst/>
          </a:prstGeom>
        </p:spPr>
      </p:pic>
      <p:pic>
        <p:nvPicPr>
          <p:cNvPr id="35" name="Image 34">
            <a:extLst>
              <a:ext uri="{FF2B5EF4-FFF2-40B4-BE49-F238E27FC236}">
                <a16:creationId xmlns:a16="http://schemas.microsoft.com/office/drawing/2014/main" id="{E47DB82D-C945-A94F-B9C3-2A29A94E1B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4245" y="4713098"/>
            <a:ext cx="1708832" cy="320948"/>
          </a:xfrm>
          <a:prstGeom prst="rect">
            <a:avLst/>
          </a:prstGeom>
        </p:spPr>
      </p:pic>
      <p:pic>
        <p:nvPicPr>
          <p:cNvPr id="36" name="Image 35">
            <a:extLst>
              <a:ext uri="{FF2B5EF4-FFF2-40B4-BE49-F238E27FC236}">
                <a16:creationId xmlns:a16="http://schemas.microsoft.com/office/drawing/2014/main" id="{158CB17C-8D6E-9141-AF79-8993464F73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9996" y="5492011"/>
            <a:ext cx="1708832" cy="320948"/>
          </a:xfrm>
          <a:prstGeom prst="rect">
            <a:avLst/>
          </a:prstGeom>
        </p:spPr>
      </p:pic>
      <p:pic>
        <p:nvPicPr>
          <p:cNvPr id="38" name="Image 37">
            <a:extLst>
              <a:ext uri="{FF2B5EF4-FFF2-40B4-BE49-F238E27FC236}">
                <a16:creationId xmlns:a16="http://schemas.microsoft.com/office/drawing/2014/main" id="{83398AF8-F89F-9A45-9F38-45FFC7DF86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0467" y="4409954"/>
            <a:ext cx="1708832" cy="320948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EF23EE5E-0B85-4A4A-897D-67F6FE40D4E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36435" y="2043583"/>
            <a:ext cx="763335" cy="320948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AF99284C-D89B-0A46-966F-120FEC2581C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06" t="12078" r="10143" b="14183"/>
          <a:stretch/>
        </p:blipFill>
        <p:spPr>
          <a:xfrm>
            <a:off x="3103541" y="4114380"/>
            <a:ext cx="2820503" cy="202036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177FCD4D-847F-9F4D-A102-81BCBBF7AB6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18413" y="1674493"/>
            <a:ext cx="2070549" cy="353043"/>
          </a:xfrm>
          <a:prstGeom prst="rect">
            <a:avLst/>
          </a:prstGeom>
        </p:spPr>
      </p:pic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612B55B7-E3A8-954F-8AA6-D136B47ED320}"/>
              </a:ext>
            </a:extLst>
          </p:cNvPr>
          <p:cNvCxnSpPr/>
          <p:nvPr/>
        </p:nvCxnSpPr>
        <p:spPr bwMode="auto">
          <a:xfrm>
            <a:off x="2667331" y="4556502"/>
            <a:ext cx="75941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E7F21F24-98BD-2B4B-BCDF-DE7D91C53880}"/>
              </a:ext>
            </a:extLst>
          </p:cNvPr>
          <p:cNvCxnSpPr>
            <a:cxnSpLocks/>
          </p:cNvCxnSpPr>
          <p:nvPr/>
        </p:nvCxnSpPr>
        <p:spPr bwMode="auto">
          <a:xfrm>
            <a:off x="2667331" y="5625364"/>
            <a:ext cx="1486215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B606D42E-E725-9245-86F1-CAE940E2D557}"/>
              </a:ext>
            </a:extLst>
          </p:cNvPr>
          <p:cNvCxnSpPr>
            <a:cxnSpLocks/>
          </p:cNvCxnSpPr>
          <p:nvPr/>
        </p:nvCxnSpPr>
        <p:spPr bwMode="auto">
          <a:xfrm>
            <a:off x="4586538" y="4894361"/>
            <a:ext cx="1731875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5" name="Connecteur droit 24">
            <a:extLst>
              <a:ext uri="{FF2B5EF4-FFF2-40B4-BE49-F238E27FC236}">
                <a16:creationId xmlns:a16="http://schemas.microsoft.com/office/drawing/2014/main" id="{D237E7FA-0866-ED48-9802-FA185486DF5F}"/>
              </a:ext>
            </a:extLst>
          </p:cNvPr>
          <p:cNvCxnSpPr>
            <a:cxnSpLocks/>
          </p:cNvCxnSpPr>
          <p:nvPr/>
        </p:nvCxnSpPr>
        <p:spPr bwMode="auto">
          <a:xfrm>
            <a:off x="5439905" y="5470826"/>
            <a:ext cx="87850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" name="ZoneTexte 8">
            <a:extLst>
              <a:ext uri="{FF2B5EF4-FFF2-40B4-BE49-F238E27FC236}">
                <a16:creationId xmlns:a16="http://schemas.microsoft.com/office/drawing/2014/main" id="{6EC74FFD-3F3E-FC45-AED5-6081AE05E273}"/>
              </a:ext>
            </a:extLst>
          </p:cNvPr>
          <p:cNvSpPr txBox="1"/>
          <p:nvPr/>
        </p:nvSpPr>
        <p:spPr>
          <a:xfrm>
            <a:off x="337796" y="4311804"/>
            <a:ext cx="3706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>
                <a:latin typeface="Avenir Roman" panose="02000503020000020003" pitchFamily="2" charset="0"/>
              </a:rPr>
              <a:t>?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AA4ACE0F-DE7F-5949-9E56-5E9B9BA552C6}"/>
              </a:ext>
            </a:extLst>
          </p:cNvPr>
          <p:cNvSpPr txBox="1"/>
          <p:nvPr/>
        </p:nvSpPr>
        <p:spPr>
          <a:xfrm>
            <a:off x="343290" y="5390875"/>
            <a:ext cx="3706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>
                <a:latin typeface="Avenir Roman" panose="02000503020000020003" pitchFamily="2" charset="0"/>
              </a:rPr>
              <a:t>?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30D1685F-76D0-6F40-AA50-3A8B8B68650C}"/>
              </a:ext>
            </a:extLst>
          </p:cNvPr>
          <p:cNvSpPr txBox="1"/>
          <p:nvPr/>
        </p:nvSpPr>
        <p:spPr>
          <a:xfrm>
            <a:off x="8265536" y="4611962"/>
            <a:ext cx="3706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>
                <a:latin typeface="Avenir Roman" panose="02000503020000020003" pitchFamily="2" charset="0"/>
              </a:rPr>
              <a:t>?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34A75131-0841-BD4E-9304-28B806F828FE}"/>
              </a:ext>
            </a:extLst>
          </p:cNvPr>
          <p:cNvSpPr txBox="1"/>
          <p:nvPr/>
        </p:nvSpPr>
        <p:spPr>
          <a:xfrm>
            <a:off x="8263671" y="5203280"/>
            <a:ext cx="3706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>
                <a:latin typeface="Avenir Roman" panose="02000503020000020003" pitchFamily="2" charset="0"/>
              </a:rPr>
              <a:t>?</a:t>
            </a:r>
          </a:p>
        </p:txBody>
      </p:sp>
      <p:pic>
        <p:nvPicPr>
          <p:cNvPr id="32" name="Image 31">
            <a:extLst>
              <a:ext uri="{FF2B5EF4-FFF2-40B4-BE49-F238E27FC236}">
                <a16:creationId xmlns:a16="http://schemas.microsoft.com/office/drawing/2014/main" id="{BC63B1CE-D603-E34A-9A47-5DA67BA44AC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12632" y="2058172"/>
            <a:ext cx="1040914" cy="291771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0DA9C611-9B6B-CF4E-9FAC-BFDB9BB7516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82139" y="2812248"/>
            <a:ext cx="4463306" cy="615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904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 dirty="0"/>
              <a:t>Expectation-Maximization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47318"/>
            <a:ext cx="8229600" cy="5143516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/>
              <a:t>Introducing Expectation-Maximization (EM)</a:t>
            </a:r>
          </a:p>
          <a:p>
            <a:r>
              <a:rPr lang="en-US" dirty="0"/>
              <a:t>Provides a solution to our hard problem</a:t>
            </a:r>
          </a:p>
          <a:p>
            <a:pPr lvl="1"/>
            <a:r>
              <a:rPr lang="en-US" dirty="0"/>
              <a:t>When all data     is observable</a:t>
            </a:r>
          </a:p>
          <a:p>
            <a:pPr lvl="2">
              <a:lnSpc>
                <a:spcPct val="120000"/>
              </a:lnSpc>
            </a:pPr>
            <a:r>
              <a:rPr lang="en-US" dirty="0"/>
              <a:t>Use the </a:t>
            </a:r>
            <a:r>
              <a:rPr lang="en-US" i="1" dirty="0"/>
              <a:t>Maximum likelihood</a:t>
            </a:r>
            <a:r>
              <a:rPr lang="en-US" dirty="0"/>
              <a:t> estimator</a:t>
            </a:r>
          </a:p>
          <a:p>
            <a:pPr lvl="2">
              <a:lnSpc>
                <a:spcPct val="120000"/>
              </a:lnSpc>
            </a:pPr>
            <a:r>
              <a:rPr lang="en-US" dirty="0"/>
              <a:t>Optimize the analytic form of </a:t>
            </a:r>
          </a:p>
          <a:p>
            <a:pPr lvl="1"/>
            <a:r>
              <a:rPr lang="en-US" dirty="0"/>
              <a:t>For missing (latent) data</a:t>
            </a:r>
          </a:p>
          <a:p>
            <a:pPr lvl="2">
              <a:lnSpc>
                <a:spcPct val="120000"/>
              </a:lnSpc>
            </a:pPr>
            <a:r>
              <a:rPr lang="en-US" dirty="0"/>
              <a:t>The full data is </a:t>
            </a:r>
            <a:r>
              <a:rPr lang="en-US" altLang="en-US" dirty="0"/>
              <a:t>     (observed) </a:t>
            </a:r>
            <a:r>
              <a:rPr lang="en-US" altLang="en-US" i="1" dirty="0"/>
              <a:t>and  </a:t>
            </a:r>
            <a:r>
              <a:rPr lang="en-US" altLang="en-US" dirty="0"/>
              <a:t>   (latent)</a:t>
            </a:r>
            <a:endParaRPr lang="en-US" dirty="0"/>
          </a:p>
          <a:p>
            <a:pPr lvl="2">
              <a:lnSpc>
                <a:spcPct val="120000"/>
              </a:lnSpc>
            </a:pPr>
            <a:r>
              <a:rPr lang="en-US" dirty="0"/>
              <a:t>The likelihood becomes</a:t>
            </a:r>
          </a:p>
          <a:p>
            <a:pPr lvl="1">
              <a:lnSpc>
                <a:spcPct val="120000"/>
              </a:lnSpc>
            </a:pPr>
            <a:r>
              <a:rPr lang="en-US" altLang="en-US" b="0" dirty="0"/>
              <a:t>Performing optimization</a:t>
            </a:r>
          </a:p>
          <a:p>
            <a:pPr lvl="2">
              <a:lnSpc>
                <a:spcPct val="120000"/>
              </a:lnSpc>
            </a:pPr>
            <a:r>
              <a:rPr lang="en-US" altLang="en-US" b="0" dirty="0"/>
              <a:t>As the </a:t>
            </a:r>
            <a:r>
              <a:rPr lang="en-US" altLang="en-US" dirty="0"/>
              <a:t>likelihood is intractable in most cases</a:t>
            </a:r>
            <a:endParaRPr lang="en-US" altLang="en-US" b="0" dirty="0"/>
          </a:p>
          <a:p>
            <a:pPr lvl="2">
              <a:lnSpc>
                <a:spcPct val="120000"/>
              </a:lnSpc>
            </a:pPr>
            <a:r>
              <a:rPr lang="en-US" altLang="en-US" dirty="0"/>
              <a:t>We are going to approximate it</a:t>
            </a:r>
            <a:endParaRPr lang="en-US" altLang="en-US" b="0" dirty="0"/>
          </a:p>
          <a:p>
            <a:pPr lvl="2"/>
            <a:endParaRPr lang="en-US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94864E8D-DAD2-244C-8EE1-1B623A58BEF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>
                <a:solidFill>
                  <a:srgbClr val="000000"/>
                </a:solidFill>
              </a:rPr>
              <a:t>P. Esling - Music Machine Learning</a:t>
            </a:r>
            <a:endParaRPr lang="fr-FR" dirty="0">
              <a:solidFill>
                <a:srgbClr val="000000"/>
              </a:solidFill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CB759837-5DE3-6746-80F6-ACAC52C8A1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8491" y="2880482"/>
            <a:ext cx="2272659" cy="320948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77317AE3-2886-1C43-A0F8-B55C864FF5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9653" y="3851067"/>
            <a:ext cx="209917" cy="162209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AD543A0B-B8E4-8B4E-8A7D-8BBC091B45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2816" y="3845882"/>
            <a:ext cx="152667" cy="162209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D077C336-853E-1449-BA74-6E0D071BFD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3852" y="4181609"/>
            <a:ext cx="2544931" cy="551999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B228DE3F-F4CF-1D4F-A1AF-942E78BB2D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8677" y="2100489"/>
            <a:ext cx="230909" cy="178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837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à coins arrondis 47">
            <a:extLst>
              <a:ext uri="{FF2B5EF4-FFF2-40B4-BE49-F238E27FC236}">
                <a16:creationId xmlns:a16="http://schemas.microsoft.com/office/drawing/2014/main" id="{D239CC5B-21CC-6F4C-AC9A-99E4E0E9D031}"/>
              </a:ext>
            </a:extLst>
          </p:cNvPr>
          <p:cNvSpPr/>
          <p:nvPr/>
        </p:nvSpPr>
        <p:spPr bwMode="auto">
          <a:xfrm>
            <a:off x="6656440" y="3914222"/>
            <a:ext cx="2048111" cy="2148289"/>
          </a:xfrm>
          <a:prstGeom prst="roundRect">
            <a:avLst>
              <a:gd name="adj" fmla="val 7575"/>
            </a:avLst>
          </a:prstGeom>
          <a:solidFill>
            <a:srgbClr val="FFC000">
              <a:alpha val="33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fr-FR" sz="4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-112" charset="0"/>
              <a:ea typeface="ＭＳ Ｐゴシック" charset="0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37016" y="27812"/>
            <a:ext cx="7787368" cy="654264"/>
          </a:xfrm>
        </p:spPr>
        <p:txBody>
          <a:bodyPr>
            <a:normAutofit/>
          </a:bodyPr>
          <a:lstStyle/>
          <a:p>
            <a:pPr algn="l"/>
            <a:r>
              <a:rPr lang="fr-FR" dirty="0" err="1"/>
              <a:t>Supervised</a:t>
            </a:r>
            <a:r>
              <a:rPr lang="fr-FR" dirty="0"/>
              <a:t> </a:t>
            </a:r>
            <a:r>
              <a:rPr lang="fr-FR" dirty="0" err="1"/>
              <a:t>learning</a:t>
            </a:r>
            <a:endParaRPr lang="fr-FR" dirty="0"/>
          </a:p>
        </p:txBody>
      </p:sp>
      <p:sp>
        <p:nvSpPr>
          <p:cNvPr id="21" name="Content Placeholder 2"/>
          <p:cNvSpPr>
            <a:spLocks noGrp="1"/>
          </p:cNvSpPr>
          <p:nvPr>
            <p:ph idx="1"/>
          </p:nvPr>
        </p:nvSpPr>
        <p:spPr>
          <a:xfrm>
            <a:off x="437016" y="912582"/>
            <a:ext cx="8229600" cy="2328226"/>
          </a:xfrm>
        </p:spPr>
        <p:txBody>
          <a:bodyPr>
            <a:normAutofit/>
          </a:bodyPr>
          <a:lstStyle/>
          <a:p>
            <a:pPr eaLnBrk="1" hangingPunct="1"/>
            <a:r>
              <a:rPr lang="fr-FR" sz="2000" dirty="0" err="1">
                <a:latin typeface="Avenir Roman" panose="02000503020000020003" pitchFamily="2" charset="0"/>
              </a:rPr>
              <a:t>We</a:t>
            </a:r>
            <a:r>
              <a:rPr lang="fr-FR" sz="2000" dirty="0">
                <a:latin typeface="Avenir Roman" panose="02000503020000020003" pitchFamily="2" charset="0"/>
              </a:rPr>
              <a:t> have </a:t>
            </a:r>
            <a:r>
              <a:rPr lang="fr-FR" sz="2000" dirty="0" err="1">
                <a:latin typeface="Avenir Roman" panose="02000503020000020003" pitchFamily="2" charset="0"/>
              </a:rPr>
              <a:t>dealt</a:t>
            </a:r>
            <a:r>
              <a:rPr lang="fr-FR" sz="2000" dirty="0">
                <a:latin typeface="Avenir Roman" panose="02000503020000020003" pitchFamily="2" charset="0"/>
              </a:rPr>
              <a:t> </a:t>
            </a:r>
            <a:r>
              <a:rPr lang="fr-FR" sz="2000" dirty="0" err="1">
                <a:latin typeface="Avenir Roman" panose="02000503020000020003" pitchFamily="2" charset="0"/>
              </a:rPr>
              <a:t>with</a:t>
            </a:r>
            <a:r>
              <a:rPr lang="fr-FR" sz="2000" dirty="0">
                <a:latin typeface="Avenir Roman" panose="02000503020000020003" pitchFamily="2" charset="0"/>
              </a:rPr>
              <a:t> </a:t>
            </a:r>
            <a:r>
              <a:rPr lang="fr-FR" sz="2000" b="1" dirty="0" err="1">
                <a:latin typeface="Avenir Roman" panose="02000503020000020003" pitchFamily="2" charset="0"/>
              </a:rPr>
              <a:t>supervised</a:t>
            </a:r>
            <a:r>
              <a:rPr lang="fr-FR" sz="2000" dirty="0">
                <a:latin typeface="Avenir Roman" panose="02000503020000020003" pitchFamily="2" charset="0"/>
              </a:rPr>
              <a:t> </a:t>
            </a:r>
            <a:r>
              <a:rPr lang="fr-FR" sz="2000" dirty="0" err="1">
                <a:latin typeface="Avenir Roman" panose="02000503020000020003" pitchFamily="2" charset="0"/>
              </a:rPr>
              <a:t>problems</a:t>
            </a:r>
            <a:endParaRPr lang="fr-FR" sz="2000" dirty="0">
              <a:latin typeface="Avenir Roman" panose="02000503020000020003" pitchFamily="2" charset="0"/>
            </a:endParaRPr>
          </a:p>
          <a:p>
            <a:pPr lvl="1" eaLnBrk="1" hangingPunct="1"/>
            <a:r>
              <a:rPr lang="fr-FR" sz="2000" i="1" dirty="0">
                <a:latin typeface="Avenir Roman" panose="02000503020000020003" pitchFamily="2" charset="0"/>
              </a:rPr>
              <a:t>Classification, </a:t>
            </a:r>
            <a:r>
              <a:rPr lang="fr-FR" sz="2000" i="1" dirty="0" err="1">
                <a:latin typeface="Avenir Roman" panose="02000503020000020003" pitchFamily="2" charset="0"/>
              </a:rPr>
              <a:t>regression</a:t>
            </a:r>
            <a:endParaRPr lang="fr-FR" sz="2000" i="1" dirty="0">
              <a:latin typeface="Avenir Roman" panose="02000503020000020003" pitchFamily="2" charset="0"/>
            </a:endParaRPr>
          </a:p>
          <a:p>
            <a:pPr lvl="1" eaLnBrk="1" hangingPunct="1"/>
            <a:r>
              <a:rPr lang="fr-FR" sz="2000" i="1" dirty="0" err="1">
                <a:latin typeface="Avenir Roman" panose="02000503020000020003" pitchFamily="2" charset="0"/>
              </a:rPr>
              <a:t>Implies</a:t>
            </a:r>
            <a:r>
              <a:rPr lang="fr-FR" sz="2000" i="1" dirty="0">
                <a:latin typeface="Avenir Roman" panose="02000503020000020003" pitchFamily="2" charset="0"/>
              </a:rPr>
              <a:t> </a:t>
            </a:r>
            <a:r>
              <a:rPr lang="fr-FR" sz="2000" i="1" dirty="0" err="1">
                <a:latin typeface="Avenir Roman" panose="02000503020000020003" pitchFamily="2" charset="0"/>
              </a:rPr>
              <a:t>that</a:t>
            </a:r>
            <a:r>
              <a:rPr lang="fr-FR" sz="2000" i="1" dirty="0">
                <a:latin typeface="Avenir Roman" panose="02000503020000020003" pitchFamily="2" charset="0"/>
              </a:rPr>
              <a:t> </a:t>
            </a:r>
            <a:r>
              <a:rPr lang="fr-FR" sz="2000" i="1" dirty="0" err="1">
                <a:latin typeface="Avenir Roman" panose="02000503020000020003" pitchFamily="2" charset="0"/>
              </a:rPr>
              <a:t>we</a:t>
            </a:r>
            <a:r>
              <a:rPr lang="fr-FR" sz="2000" i="1" dirty="0">
                <a:latin typeface="Avenir Roman" panose="02000503020000020003" pitchFamily="2" charset="0"/>
              </a:rPr>
              <a:t> have </a:t>
            </a:r>
            <a:r>
              <a:rPr lang="fr-FR" sz="2000" b="1" i="1" dirty="0">
                <a:latin typeface="Avenir Roman" panose="02000503020000020003" pitchFamily="2" charset="0"/>
              </a:rPr>
              <a:t>labels</a:t>
            </a:r>
            <a:endParaRPr lang="fr-FR" sz="2000" i="1" dirty="0">
              <a:latin typeface="Avenir Roman" panose="02000503020000020003" pitchFamily="2" charset="0"/>
            </a:endParaRPr>
          </a:p>
          <a:p>
            <a:pPr eaLnBrk="1" hangingPunct="1"/>
            <a:r>
              <a:rPr lang="fr-FR" sz="2000" dirty="0" err="1">
                <a:latin typeface="Avenir Roman" panose="02000503020000020003" pitchFamily="2" charset="0"/>
              </a:rPr>
              <a:t>Based</a:t>
            </a:r>
            <a:r>
              <a:rPr lang="fr-FR" sz="2000" dirty="0">
                <a:latin typeface="Avenir Roman" panose="02000503020000020003" pitchFamily="2" charset="0"/>
              </a:rPr>
              <a:t> on </a:t>
            </a:r>
            <a:r>
              <a:rPr lang="fr-FR" sz="2000" i="1" dirty="0" err="1">
                <a:latin typeface="Avenir Roman" panose="02000503020000020003" pitchFamily="2" charset="0"/>
              </a:rPr>
              <a:t>labeled</a:t>
            </a:r>
            <a:r>
              <a:rPr lang="fr-FR" sz="2000" dirty="0">
                <a:latin typeface="Avenir Roman" panose="02000503020000020003" pitchFamily="2" charset="0"/>
              </a:rPr>
              <a:t> data, </a:t>
            </a:r>
            <a:r>
              <a:rPr lang="fr-FR" sz="2000" dirty="0" err="1">
                <a:latin typeface="Avenir Roman" panose="02000503020000020003" pitchFamily="2" charset="0"/>
              </a:rPr>
              <a:t>find</a:t>
            </a:r>
            <a:r>
              <a:rPr lang="fr-FR" sz="2000" dirty="0">
                <a:latin typeface="Avenir Roman" panose="02000503020000020003" pitchFamily="2" charset="0"/>
              </a:rPr>
              <a:t> class of </a:t>
            </a:r>
            <a:r>
              <a:rPr lang="fr-FR" sz="2000" i="1" dirty="0" err="1">
                <a:latin typeface="Avenir Roman" panose="02000503020000020003" pitchFamily="2" charset="0"/>
              </a:rPr>
              <a:t>unlabeled</a:t>
            </a:r>
            <a:endParaRPr lang="fr-FR" sz="2000" i="1" dirty="0">
              <a:latin typeface="Avenir Roman" panose="02000503020000020003" pitchFamily="2" charset="0"/>
            </a:endParaRPr>
          </a:p>
          <a:p>
            <a:pPr lvl="1" eaLnBrk="1" hangingPunct="1"/>
            <a:r>
              <a:rPr lang="fr-FR" sz="2000" i="1" dirty="0">
                <a:latin typeface="Avenir Roman" panose="02000503020000020003" pitchFamily="2" charset="0"/>
              </a:rPr>
              <a:t>Multiple </a:t>
            </a:r>
            <a:r>
              <a:rPr lang="fr-FR" sz="2000" i="1" dirty="0" err="1">
                <a:latin typeface="Avenir Roman" panose="02000503020000020003" pitchFamily="2" charset="0"/>
              </a:rPr>
              <a:t>approaches</a:t>
            </a:r>
            <a:r>
              <a:rPr lang="fr-FR" sz="2000" i="1" dirty="0">
                <a:latin typeface="Avenir Roman" panose="02000503020000020003" pitchFamily="2" charset="0"/>
              </a:rPr>
              <a:t> to do </a:t>
            </a:r>
            <a:r>
              <a:rPr lang="fr-FR" sz="2000" i="1" dirty="0" err="1">
                <a:latin typeface="Avenir Roman" panose="02000503020000020003" pitchFamily="2" charset="0"/>
              </a:rPr>
              <a:t>so</a:t>
            </a:r>
            <a:endParaRPr lang="fr-FR" sz="2000" i="1" dirty="0">
              <a:latin typeface="Avenir Roman" panose="02000503020000020003" pitchFamily="2" charset="0"/>
            </a:endParaRPr>
          </a:p>
          <a:p>
            <a:pPr lvl="1" eaLnBrk="1" hangingPunct="1"/>
            <a:r>
              <a:rPr lang="fr-FR" sz="2000" i="1" dirty="0">
                <a:latin typeface="Avenir Roman" panose="02000503020000020003" pitchFamily="2" charset="0"/>
              </a:rPr>
              <a:t>In </a:t>
            </a:r>
            <a:r>
              <a:rPr lang="fr-FR" sz="2000" i="1" dirty="0" err="1">
                <a:latin typeface="Avenir Roman" panose="02000503020000020003" pitchFamily="2" charset="0"/>
              </a:rPr>
              <a:t>probabilistic</a:t>
            </a:r>
            <a:r>
              <a:rPr lang="fr-FR" sz="2000" i="1" dirty="0">
                <a:latin typeface="Avenir Roman" panose="02000503020000020003" pitchFamily="2" charset="0"/>
              </a:rPr>
              <a:t> </a:t>
            </a:r>
            <a:r>
              <a:rPr lang="fr-FR" sz="2000" i="1" dirty="0" err="1">
                <a:latin typeface="Avenir Roman" panose="02000503020000020003" pitchFamily="2" charset="0"/>
              </a:rPr>
              <a:t>terms</a:t>
            </a:r>
            <a:r>
              <a:rPr lang="fr-FR" sz="2000" i="1" dirty="0">
                <a:latin typeface="Avenir Roman" panose="02000503020000020003" pitchFamily="2" charset="0"/>
              </a:rPr>
              <a:t> </a:t>
            </a:r>
            <a:r>
              <a:rPr lang="fr-FR" sz="2000" i="1" dirty="0" err="1">
                <a:latin typeface="Avenir Roman" panose="02000503020000020003" pitchFamily="2" charset="0"/>
              </a:rPr>
              <a:t>we</a:t>
            </a:r>
            <a:r>
              <a:rPr lang="fr-FR" sz="2000" i="1" dirty="0">
                <a:latin typeface="Avenir Roman" panose="02000503020000020003" pitchFamily="2" charset="0"/>
              </a:rPr>
              <a:t> </a:t>
            </a:r>
            <a:r>
              <a:rPr lang="fr-FR" sz="2000" i="1" dirty="0" err="1">
                <a:latin typeface="Avenir Roman" panose="02000503020000020003" pitchFamily="2" charset="0"/>
              </a:rPr>
              <a:t>can</a:t>
            </a:r>
            <a:r>
              <a:rPr lang="fr-FR" sz="2000" i="1" dirty="0">
                <a:latin typeface="Avenir Roman" panose="02000503020000020003" pitchFamily="2" charset="0"/>
              </a:rPr>
              <a:t> express </a:t>
            </a:r>
            <a:r>
              <a:rPr lang="fr-FR" sz="2000" i="1" dirty="0" err="1">
                <a:latin typeface="Avenir Roman" panose="02000503020000020003" pitchFamily="2" charset="0"/>
              </a:rPr>
              <a:t>this</a:t>
            </a:r>
            <a:r>
              <a:rPr lang="fr-FR" sz="2000" i="1" dirty="0">
                <a:latin typeface="Avenir Roman" panose="02000503020000020003" pitchFamily="2" charset="0"/>
              </a:rPr>
              <a:t> </a:t>
            </a:r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2CB05115-B488-F842-95D9-CC43A2DEEF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621" r="23676" b="14613"/>
          <a:stretch/>
        </p:blipFill>
        <p:spPr>
          <a:xfrm>
            <a:off x="6612900" y="93760"/>
            <a:ext cx="2156061" cy="1642493"/>
          </a:xfrm>
          <a:prstGeom prst="rect">
            <a:avLst/>
          </a:prstGeom>
        </p:spPr>
      </p:pic>
      <p:sp>
        <p:nvSpPr>
          <p:cNvPr id="17" name="Rectangle à coins arrondis 16">
            <a:extLst>
              <a:ext uri="{FF2B5EF4-FFF2-40B4-BE49-F238E27FC236}">
                <a16:creationId xmlns:a16="http://schemas.microsoft.com/office/drawing/2014/main" id="{49BC595C-FA56-B44E-AA7A-D85831344F7B}"/>
              </a:ext>
            </a:extLst>
          </p:cNvPr>
          <p:cNvSpPr/>
          <p:nvPr/>
        </p:nvSpPr>
        <p:spPr bwMode="auto">
          <a:xfrm>
            <a:off x="5915996" y="956124"/>
            <a:ext cx="476250" cy="952500"/>
          </a:xfrm>
          <a:prstGeom prst="roundRect">
            <a:avLst/>
          </a:prstGeom>
          <a:noFill/>
          <a:ln w="19050"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fr-FR" sz="4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-112" charset="0"/>
              <a:ea typeface="+mn-ea"/>
              <a:cs typeface="+mn-cs"/>
            </a:endParaRP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3D50B2E7-09CA-3C46-9C9B-8FE96CADFF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3292" y="1350294"/>
            <a:ext cx="286809" cy="247249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B52D400E-978D-934B-A504-A744556D1F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7865" y="1608533"/>
            <a:ext cx="212511" cy="245205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E96729AF-10B4-EF4D-825B-9F3C0F4A7D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523" t="17357" r="8829" b="54827"/>
          <a:stretch/>
        </p:blipFill>
        <p:spPr>
          <a:xfrm>
            <a:off x="6061883" y="1012343"/>
            <a:ext cx="254487" cy="559107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3DC28E33-9F32-E34D-8FE8-F810306FFE7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8554" t="12070" r="1843" b="8856"/>
          <a:stretch/>
        </p:blipFill>
        <p:spPr>
          <a:xfrm>
            <a:off x="6612899" y="2267451"/>
            <a:ext cx="2156061" cy="1531249"/>
          </a:xfrm>
          <a:prstGeom prst="rect">
            <a:avLst/>
          </a:prstGeom>
        </p:spPr>
      </p:pic>
      <p:sp>
        <p:nvSpPr>
          <p:cNvPr id="15" name="Flèche vers le bas 14">
            <a:extLst>
              <a:ext uri="{FF2B5EF4-FFF2-40B4-BE49-F238E27FC236}">
                <a16:creationId xmlns:a16="http://schemas.microsoft.com/office/drawing/2014/main" id="{C637AE73-9514-5744-9166-A38069CA1B84}"/>
              </a:ext>
            </a:extLst>
          </p:cNvPr>
          <p:cNvSpPr/>
          <p:nvPr/>
        </p:nvSpPr>
        <p:spPr bwMode="auto">
          <a:xfrm>
            <a:off x="7330831" y="1793167"/>
            <a:ext cx="682171" cy="377371"/>
          </a:xfrm>
          <a:prstGeom prst="downArrow">
            <a:avLst>
              <a:gd name="adj1" fmla="val 54255"/>
              <a:gd name="adj2" fmla="val 65384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4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-112" charset="0"/>
            </a:endParaRPr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487A46CE-DDE5-454E-9B5A-07BDC1C86E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77415" y="4059125"/>
            <a:ext cx="729273" cy="729273"/>
          </a:xfrm>
          <a:prstGeom prst="rect">
            <a:avLst/>
          </a:prstGeom>
        </p:spPr>
      </p:pic>
      <p:grpSp>
        <p:nvGrpSpPr>
          <p:cNvPr id="24" name="Groupe 23">
            <a:extLst>
              <a:ext uri="{FF2B5EF4-FFF2-40B4-BE49-F238E27FC236}">
                <a16:creationId xmlns:a16="http://schemas.microsoft.com/office/drawing/2014/main" id="{99CE437E-7825-C54F-A060-CC3E3E0F0D44}"/>
              </a:ext>
            </a:extLst>
          </p:cNvPr>
          <p:cNvGrpSpPr/>
          <p:nvPr/>
        </p:nvGrpSpPr>
        <p:grpSpPr>
          <a:xfrm>
            <a:off x="6777414" y="5252798"/>
            <a:ext cx="729273" cy="729273"/>
            <a:chOff x="2835437" y="4523718"/>
            <a:chExt cx="740239" cy="740239"/>
          </a:xfrm>
        </p:grpSpPr>
        <p:pic>
          <p:nvPicPr>
            <p:cNvPr id="25" name="Image 24">
              <a:extLst>
                <a:ext uri="{FF2B5EF4-FFF2-40B4-BE49-F238E27FC236}">
                  <a16:creationId xmlns:a16="http://schemas.microsoft.com/office/drawing/2014/main" id="{17F53B6B-22A7-1C48-9642-E58FF4A5A2C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835437" y="4523718"/>
              <a:ext cx="740239" cy="740239"/>
            </a:xfrm>
            <a:prstGeom prst="rect">
              <a:avLst/>
            </a:prstGeom>
          </p:spPr>
        </p:pic>
        <p:pic>
          <p:nvPicPr>
            <p:cNvPr id="26" name="Image 25">
              <a:extLst>
                <a:ext uri="{FF2B5EF4-FFF2-40B4-BE49-F238E27FC236}">
                  <a16:creationId xmlns:a16="http://schemas.microsoft.com/office/drawing/2014/main" id="{CBB08C3C-D50B-124A-8C2A-D380039759B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106952" y="4767269"/>
              <a:ext cx="220716" cy="260846"/>
            </a:xfrm>
            <a:prstGeom prst="rect">
              <a:avLst/>
            </a:prstGeom>
          </p:spPr>
        </p:pic>
      </p:grp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4EB8630B-F661-EC40-8FAD-EEA26356F7F0}"/>
              </a:ext>
            </a:extLst>
          </p:cNvPr>
          <p:cNvGrpSpPr/>
          <p:nvPr/>
        </p:nvGrpSpPr>
        <p:grpSpPr>
          <a:xfrm>
            <a:off x="7827972" y="4053622"/>
            <a:ext cx="729273" cy="729273"/>
            <a:chOff x="4058562" y="3387463"/>
            <a:chExt cx="745016" cy="745016"/>
          </a:xfrm>
        </p:grpSpPr>
        <p:pic>
          <p:nvPicPr>
            <p:cNvPr id="28" name="Image 27">
              <a:extLst>
                <a:ext uri="{FF2B5EF4-FFF2-40B4-BE49-F238E27FC236}">
                  <a16:creationId xmlns:a16="http://schemas.microsoft.com/office/drawing/2014/main" id="{35F648DF-F2D0-1441-A111-7D1B8781364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058562" y="3387463"/>
              <a:ext cx="745016" cy="745016"/>
            </a:xfrm>
            <a:prstGeom prst="rect">
              <a:avLst/>
            </a:prstGeom>
          </p:spPr>
        </p:pic>
        <p:pic>
          <p:nvPicPr>
            <p:cNvPr id="29" name="Image 28">
              <a:extLst>
                <a:ext uri="{FF2B5EF4-FFF2-40B4-BE49-F238E27FC236}">
                  <a16:creationId xmlns:a16="http://schemas.microsoft.com/office/drawing/2014/main" id="{FB8E3F77-48F9-4A4D-AFD0-6700884F24A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330968" y="3599737"/>
              <a:ext cx="200205" cy="273964"/>
            </a:xfrm>
            <a:prstGeom prst="rect">
              <a:avLst/>
            </a:prstGeom>
          </p:spPr>
        </p:pic>
      </p:grpSp>
      <p:pic>
        <p:nvPicPr>
          <p:cNvPr id="30" name="Image 29">
            <a:extLst>
              <a:ext uri="{FF2B5EF4-FFF2-40B4-BE49-F238E27FC236}">
                <a16:creationId xmlns:a16="http://schemas.microsoft.com/office/drawing/2014/main" id="{6025A53E-4AFD-C745-A2E3-AB919FA5A62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84387" y="5065951"/>
            <a:ext cx="636368" cy="356752"/>
          </a:xfrm>
          <a:prstGeom prst="rect">
            <a:avLst/>
          </a:prstGeom>
        </p:spPr>
      </p:pic>
      <p:pic>
        <p:nvPicPr>
          <p:cNvPr id="31" name="Image 30">
            <a:extLst>
              <a:ext uri="{FF2B5EF4-FFF2-40B4-BE49-F238E27FC236}">
                <a16:creationId xmlns:a16="http://schemas.microsoft.com/office/drawing/2014/main" id="{DCB020BB-58CA-6248-BF84-97D7B0F83B1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68014" y="5330711"/>
            <a:ext cx="3093233" cy="674275"/>
          </a:xfrm>
          <a:prstGeom prst="rect">
            <a:avLst/>
          </a:prstGeom>
        </p:spPr>
      </p:pic>
      <p:pic>
        <p:nvPicPr>
          <p:cNvPr id="33" name="Image 32">
            <a:extLst>
              <a:ext uri="{FF2B5EF4-FFF2-40B4-BE49-F238E27FC236}">
                <a16:creationId xmlns:a16="http://schemas.microsoft.com/office/drawing/2014/main" id="{DCDFF153-EF9E-A14D-8008-DF936FE92B6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244088" y="3390870"/>
            <a:ext cx="1051729" cy="282409"/>
          </a:xfrm>
          <a:prstGeom prst="rect">
            <a:avLst/>
          </a:prstGeom>
        </p:spPr>
      </p:pic>
      <p:cxnSp>
        <p:nvCxnSpPr>
          <p:cNvPr id="35" name="Connecteur droit avec flèche 34">
            <a:extLst>
              <a:ext uri="{FF2B5EF4-FFF2-40B4-BE49-F238E27FC236}">
                <a16:creationId xmlns:a16="http://schemas.microsoft.com/office/drawing/2014/main" id="{78B44CB3-994E-6040-9D19-16D64FA56EE7}"/>
              </a:ext>
            </a:extLst>
          </p:cNvPr>
          <p:cNvCxnSpPr>
            <a:stCxn id="23" idx="2"/>
            <a:endCxn id="25" idx="0"/>
          </p:cNvCxnSpPr>
          <p:nvPr/>
        </p:nvCxnSpPr>
        <p:spPr bwMode="auto">
          <a:xfrm flipH="1">
            <a:off x="7142051" y="4788398"/>
            <a:ext cx="1" cy="4644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6" name="Connecteur droit avec flèche 35">
            <a:extLst>
              <a:ext uri="{FF2B5EF4-FFF2-40B4-BE49-F238E27FC236}">
                <a16:creationId xmlns:a16="http://schemas.microsoft.com/office/drawing/2014/main" id="{3263CC08-6D9B-8B44-8B76-89173012AEFA}"/>
              </a:ext>
            </a:extLst>
          </p:cNvPr>
          <p:cNvCxnSpPr>
            <a:cxnSpLocks/>
          </p:cNvCxnSpPr>
          <p:nvPr/>
        </p:nvCxnSpPr>
        <p:spPr bwMode="auto">
          <a:xfrm flipH="1">
            <a:off x="7435122" y="4728940"/>
            <a:ext cx="509127" cy="57070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2" name="Content Placeholder 2">
            <a:extLst>
              <a:ext uri="{FF2B5EF4-FFF2-40B4-BE49-F238E27FC236}">
                <a16:creationId xmlns:a16="http://schemas.microsoft.com/office/drawing/2014/main" id="{A539F985-5DE5-F748-B91B-F14CFC46121A}"/>
              </a:ext>
            </a:extLst>
          </p:cNvPr>
          <p:cNvSpPr txBox="1">
            <a:spLocks/>
          </p:cNvSpPr>
          <p:nvPr/>
        </p:nvSpPr>
        <p:spPr>
          <a:xfrm>
            <a:off x="437016" y="3358694"/>
            <a:ext cx="5955230" cy="62917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42900" indent="-342900" algn="l" rtl="0" eaLnBrk="0" fontAlgn="base" hangingPunct="0">
              <a:spcBef>
                <a:spcPts val="1200"/>
              </a:spcBef>
              <a:spcAft>
                <a:spcPct val="0"/>
              </a:spcAft>
              <a:buChar char="•"/>
              <a:defRPr sz="2400" b="0" i="0">
                <a:solidFill>
                  <a:srgbClr val="494949"/>
                </a:solidFill>
                <a:latin typeface="Avenir Heavy"/>
                <a:ea typeface="ＭＳ Ｐゴシック" charset="-128"/>
                <a:cs typeface="Avenir Heavy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 b="0" i="0">
                <a:solidFill>
                  <a:srgbClr val="494949"/>
                </a:solidFill>
                <a:latin typeface="Avenir Medium"/>
                <a:ea typeface="ＭＳ Ｐゴシック" pitchFamily="-112" charset="-128"/>
                <a:cs typeface="Avenir Medium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0" i="0">
                <a:solidFill>
                  <a:srgbClr val="515151"/>
                </a:solidFill>
                <a:latin typeface="Avenir Book"/>
                <a:ea typeface="ＭＳ Ｐゴシック" pitchFamily="-112" charset="-128"/>
                <a:cs typeface="Avenir Book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Avenir Light"/>
                <a:ea typeface="ＭＳ Ｐゴシック" pitchFamily="-112" charset="-128"/>
                <a:cs typeface="Avenir Ligh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Avenir Light"/>
                <a:ea typeface="ＭＳ Ｐゴシック" pitchFamily="-112" charset="-128"/>
                <a:cs typeface="Avenir Ligh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9pPr>
          </a:lstStyle>
          <a:p>
            <a:pPr marL="0" indent="0" eaLnBrk="1" hangingPunct="1">
              <a:buNone/>
            </a:pPr>
            <a:r>
              <a:rPr lang="fr-FR" sz="2000" kern="0" dirty="0" err="1">
                <a:latin typeface="Avenir Roman" panose="02000503020000020003" pitchFamily="2" charset="0"/>
              </a:rPr>
              <a:t>We</a:t>
            </a:r>
            <a:r>
              <a:rPr lang="fr-FR" sz="2000" kern="0" dirty="0">
                <a:latin typeface="Avenir Roman" panose="02000503020000020003" pitchFamily="2" charset="0"/>
              </a:rPr>
              <a:t> have data                  and labels </a:t>
            </a:r>
          </a:p>
        </p:txBody>
      </p:sp>
      <p:pic>
        <p:nvPicPr>
          <p:cNvPr id="43" name="Image 42">
            <a:extLst>
              <a:ext uri="{FF2B5EF4-FFF2-40B4-BE49-F238E27FC236}">
                <a16:creationId xmlns:a16="http://schemas.microsoft.com/office/drawing/2014/main" id="{C4B9C06C-A4E8-F64E-8774-D89EB6524A0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667581" y="3390870"/>
            <a:ext cx="1116378" cy="324417"/>
          </a:xfrm>
          <a:prstGeom prst="rect">
            <a:avLst/>
          </a:prstGeom>
        </p:spPr>
      </p:pic>
      <p:sp>
        <p:nvSpPr>
          <p:cNvPr id="44" name="Content Placeholder 2">
            <a:extLst>
              <a:ext uri="{FF2B5EF4-FFF2-40B4-BE49-F238E27FC236}">
                <a16:creationId xmlns:a16="http://schemas.microsoft.com/office/drawing/2014/main" id="{B961E6A5-95F4-EA4B-817B-AF45D31D30FC}"/>
              </a:ext>
            </a:extLst>
          </p:cNvPr>
          <p:cNvSpPr txBox="1">
            <a:spLocks/>
          </p:cNvSpPr>
          <p:nvPr/>
        </p:nvSpPr>
        <p:spPr>
          <a:xfrm>
            <a:off x="449375" y="3832962"/>
            <a:ext cx="5955230" cy="62917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42900" indent="-342900" algn="l" rtl="0" eaLnBrk="0" fontAlgn="base" hangingPunct="0">
              <a:spcBef>
                <a:spcPts val="1200"/>
              </a:spcBef>
              <a:spcAft>
                <a:spcPct val="0"/>
              </a:spcAft>
              <a:buChar char="•"/>
              <a:defRPr sz="2400" b="0" i="0">
                <a:solidFill>
                  <a:srgbClr val="494949"/>
                </a:solidFill>
                <a:latin typeface="Avenir Heavy"/>
                <a:ea typeface="ＭＳ Ｐゴシック" charset="-128"/>
                <a:cs typeface="Avenir Heavy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 b="0" i="0">
                <a:solidFill>
                  <a:srgbClr val="494949"/>
                </a:solidFill>
                <a:latin typeface="Avenir Medium"/>
                <a:ea typeface="ＭＳ Ｐゴシック" pitchFamily="-112" charset="-128"/>
                <a:cs typeface="Avenir Medium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0" i="0">
                <a:solidFill>
                  <a:srgbClr val="515151"/>
                </a:solidFill>
                <a:latin typeface="Avenir Book"/>
                <a:ea typeface="ＭＳ Ｐゴシック" pitchFamily="-112" charset="-128"/>
                <a:cs typeface="Avenir Book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Avenir Light"/>
                <a:ea typeface="ＭＳ Ｐゴシック" pitchFamily="-112" charset="-128"/>
                <a:cs typeface="Avenir Ligh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Avenir Light"/>
                <a:ea typeface="ＭＳ Ｐゴシック" pitchFamily="-112" charset="-128"/>
                <a:cs typeface="Avenir Ligh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9pPr>
          </a:lstStyle>
          <a:p>
            <a:pPr marL="0" indent="0" eaLnBrk="1" hangingPunct="1">
              <a:buNone/>
            </a:pPr>
            <a:r>
              <a:rPr lang="fr-FR" sz="2000" kern="0" dirty="0" err="1">
                <a:latin typeface="Avenir Roman" panose="02000503020000020003" pitchFamily="2" charset="0"/>
              </a:rPr>
              <a:t>Supervised</a:t>
            </a:r>
            <a:r>
              <a:rPr lang="fr-FR" sz="2000" kern="0" dirty="0">
                <a:latin typeface="Avenir Roman" panose="02000503020000020003" pitchFamily="2" charset="0"/>
              </a:rPr>
              <a:t> </a:t>
            </a:r>
            <a:r>
              <a:rPr lang="fr-FR" sz="2000" kern="0" dirty="0" err="1">
                <a:latin typeface="Avenir Roman" panose="02000503020000020003" pitchFamily="2" charset="0"/>
              </a:rPr>
              <a:t>learning</a:t>
            </a:r>
            <a:r>
              <a:rPr lang="fr-FR" sz="2000" kern="0" dirty="0">
                <a:latin typeface="Avenir Roman" panose="02000503020000020003" pitchFamily="2" charset="0"/>
              </a:rPr>
              <a:t> tries to model</a:t>
            </a:r>
          </a:p>
        </p:txBody>
      </p:sp>
      <p:pic>
        <p:nvPicPr>
          <p:cNvPr id="46" name="Image 45">
            <a:extLst>
              <a:ext uri="{FF2B5EF4-FFF2-40B4-BE49-F238E27FC236}">
                <a16:creationId xmlns:a16="http://schemas.microsoft.com/office/drawing/2014/main" id="{E8BFC9BA-D55F-1A4C-98F3-07F021CF73D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601266" y="3843232"/>
            <a:ext cx="935086" cy="353043"/>
          </a:xfrm>
          <a:prstGeom prst="rect">
            <a:avLst/>
          </a:prstGeom>
        </p:spPr>
      </p:pic>
      <p:sp>
        <p:nvSpPr>
          <p:cNvPr id="47" name="Content Placeholder 2">
            <a:extLst>
              <a:ext uri="{FF2B5EF4-FFF2-40B4-BE49-F238E27FC236}">
                <a16:creationId xmlns:a16="http://schemas.microsoft.com/office/drawing/2014/main" id="{CEC1A604-7576-F649-848C-481FD374BFFF}"/>
              </a:ext>
            </a:extLst>
          </p:cNvPr>
          <p:cNvSpPr txBox="1">
            <a:spLocks/>
          </p:cNvSpPr>
          <p:nvPr/>
        </p:nvSpPr>
        <p:spPr>
          <a:xfrm>
            <a:off x="6870622" y="6169826"/>
            <a:ext cx="1833930" cy="357085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42900" indent="-342900" algn="l" rtl="0" eaLnBrk="0" fontAlgn="base" hangingPunct="0">
              <a:spcBef>
                <a:spcPts val="1200"/>
              </a:spcBef>
              <a:spcAft>
                <a:spcPct val="0"/>
              </a:spcAft>
              <a:buChar char="•"/>
              <a:defRPr sz="2400" b="0" i="0">
                <a:solidFill>
                  <a:srgbClr val="494949"/>
                </a:solidFill>
                <a:latin typeface="Avenir Heavy"/>
                <a:ea typeface="ＭＳ Ｐゴシック" charset="-128"/>
                <a:cs typeface="Avenir Heavy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 b="0" i="0">
                <a:solidFill>
                  <a:srgbClr val="494949"/>
                </a:solidFill>
                <a:latin typeface="Avenir Medium"/>
                <a:ea typeface="ＭＳ Ｐゴシック" pitchFamily="-112" charset="-128"/>
                <a:cs typeface="Avenir Medium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0" i="0">
                <a:solidFill>
                  <a:srgbClr val="515151"/>
                </a:solidFill>
                <a:latin typeface="Avenir Book"/>
                <a:ea typeface="ＭＳ Ｐゴシック" pitchFamily="-112" charset="-128"/>
                <a:cs typeface="Avenir Book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Avenir Light"/>
                <a:ea typeface="ＭＳ Ｐゴシック" pitchFamily="-112" charset="-128"/>
                <a:cs typeface="Avenir Ligh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Avenir Light"/>
                <a:ea typeface="ＭＳ Ｐゴシック" pitchFamily="-112" charset="-128"/>
                <a:cs typeface="Avenir Ligh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9pPr>
          </a:lstStyle>
          <a:p>
            <a:pPr marL="0" indent="0" eaLnBrk="1" hangingPunct="1">
              <a:buNone/>
            </a:pPr>
            <a:r>
              <a:rPr lang="fr-FR" sz="1600" b="1" kern="0" dirty="0" err="1">
                <a:solidFill>
                  <a:srgbClr val="FF0000"/>
                </a:solidFill>
                <a:latin typeface="Avenir Roman" panose="02000503020000020003" pitchFamily="2" charset="0"/>
              </a:rPr>
              <a:t>Graphical</a:t>
            </a:r>
            <a:r>
              <a:rPr lang="fr-FR" sz="1600" b="1" kern="0" dirty="0">
                <a:solidFill>
                  <a:srgbClr val="FF0000"/>
                </a:solidFill>
                <a:latin typeface="Avenir Roman" panose="02000503020000020003" pitchFamily="2" charset="0"/>
              </a:rPr>
              <a:t> model</a:t>
            </a:r>
          </a:p>
        </p:txBody>
      </p:sp>
      <p:sp>
        <p:nvSpPr>
          <p:cNvPr id="49" name="Content Placeholder 2">
            <a:extLst>
              <a:ext uri="{FF2B5EF4-FFF2-40B4-BE49-F238E27FC236}">
                <a16:creationId xmlns:a16="http://schemas.microsoft.com/office/drawing/2014/main" id="{8E781D2A-BAF7-0144-952C-A78E635E7EAA}"/>
              </a:ext>
            </a:extLst>
          </p:cNvPr>
          <p:cNvSpPr txBox="1">
            <a:spLocks/>
          </p:cNvSpPr>
          <p:nvPr/>
        </p:nvSpPr>
        <p:spPr>
          <a:xfrm>
            <a:off x="438090" y="4345207"/>
            <a:ext cx="5955230" cy="1147534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42900" indent="-342900" algn="l" rtl="0" eaLnBrk="0" fontAlgn="base" hangingPunct="0">
              <a:spcBef>
                <a:spcPts val="1200"/>
              </a:spcBef>
              <a:spcAft>
                <a:spcPct val="0"/>
              </a:spcAft>
              <a:buChar char="•"/>
              <a:defRPr sz="2400" b="0" i="0">
                <a:solidFill>
                  <a:srgbClr val="494949"/>
                </a:solidFill>
                <a:latin typeface="Avenir Heavy"/>
                <a:ea typeface="ＭＳ Ｐゴシック" charset="-128"/>
                <a:cs typeface="Avenir Heavy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 b="0" i="0">
                <a:solidFill>
                  <a:srgbClr val="494949"/>
                </a:solidFill>
                <a:latin typeface="Avenir Medium"/>
                <a:ea typeface="ＭＳ Ｐゴシック" pitchFamily="-112" charset="-128"/>
                <a:cs typeface="Avenir Medium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0" i="0">
                <a:solidFill>
                  <a:srgbClr val="515151"/>
                </a:solidFill>
                <a:latin typeface="Avenir Book"/>
                <a:ea typeface="ＭＳ Ｐゴシック" pitchFamily="-112" charset="-128"/>
                <a:cs typeface="Avenir Book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Avenir Light"/>
                <a:ea typeface="ＭＳ Ｐゴシック" pitchFamily="-112" charset="-128"/>
                <a:cs typeface="Avenir Ligh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Avenir Light"/>
                <a:ea typeface="ＭＳ Ｐゴシック" pitchFamily="-112" charset="-128"/>
                <a:cs typeface="Avenir Ligh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9pPr>
          </a:lstStyle>
          <a:p>
            <a:pPr marL="0" indent="0" eaLnBrk="1" hangingPunct="1">
              <a:buNone/>
            </a:pPr>
            <a:r>
              <a:rPr lang="fr-FR" sz="2000" kern="0" dirty="0">
                <a:latin typeface="Avenir Roman" panose="02000503020000020003" pitchFamily="2" charset="0"/>
              </a:rPr>
              <a:t>As </a:t>
            </a:r>
            <a:r>
              <a:rPr lang="fr-FR" sz="2000" kern="0" dirty="0" err="1">
                <a:latin typeface="Avenir Roman" panose="02000503020000020003" pitchFamily="2" charset="0"/>
              </a:rPr>
              <a:t>we</a:t>
            </a:r>
            <a:r>
              <a:rPr lang="fr-FR" sz="2000" kern="0" dirty="0">
                <a:latin typeface="Avenir Roman" panose="02000503020000020003" pitchFamily="2" charset="0"/>
              </a:rPr>
              <a:t> </a:t>
            </a:r>
            <a:r>
              <a:rPr lang="fr-FR" sz="2000" kern="0" dirty="0" err="1">
                <a:latin typeface="Avenir Roman" panose="02000503020000020003" pitchFamily="2" charset="0"/>
              </a:rPr>
              <a:t>define</a:t>
            </a:r>
            <a:r>
              <a:rPr lang="fr-FR" sz="2000" kern="0" dirty="0">
                <a:latin typeface="Avenir Roman" panose="02000503020000020003" pitchFamily="2" charset="0"/>
              </a:rPr>
              <a:t> a </a:t>
            </a:r>
            <a:r>
              <a:rPr lang="fr-FR" sz="2000" kern="0" dirty="0" err="1">
                <a:latin typeface="Avenir Roman" panose="02000503020000020003" pitchFamily="2" charset="0"/>
              </a:rPr>
              <a:t>parametric</a:t>
            </a:r>
            <a:r>
              <a:rPr lang="fr-FR" sz="2000" kern="0" dirty="0">
                <a:latin typeface="Avenir Roman" panose="02000503020000020003" pitchFamily="2" charset="0"/>
              </a:rPr>
              <a:t> model</a:t>
            </a:r>
          </a:p>
          <a:p>
            <a:pPr marL="0" indent="0" eaLnBrk="1" hangingPunct="1">
              <a:buNone/>
            </a:pPr>
            <a:r>
              <a:rPr lang="fr-FR" sz="2000" kern="0" dirty="0" err="1">
                <a:latin typeface="Avenir Roman" panose="02000503020000020003" pitchFamily="2" charset="0"/>
              </a:rPr>
              <a:t>Optimization</a:t>
            </a:r>
            <a:r>
              <a:rPr lang="fr-FR" sz="2000" kern="0" dirty="0">
                <a:latin typeface="Avenir Roman" panose="02000503020000020003" pitchFamily="2" charset="0"/>
              </a:rPr>
              <a:t> </a:t>
            </a:r>
            <a:r>
              <a:rPr lang="fr-FR" sz="2000" kern="0" dirty="0" err="1">
                <a:latin typeface="Avenir Roman" panose="02000503020000020003" pitchFamily="2" charset="0"/>
              </a:rPr>
              <a:t>might</a:t>
            </a:r>
            <a:r>
              <a:rPr lang="fr-FR" sz="2000" kern="0" dirty="0">
                <a:latin typeface="Avenir Roman" panose="02000503020000020003" pitchFamily="2" charset="0"/>
              </a:rPr>
              <a:t> </a:t>
            </a:r>
            <a:r>
              <a:rPr lang="fr-FR" sz="2000" kern="0" dirty="0" err="1">
                <a:latin typeface="Avenir Roman" panose="02000503020000020003" pitchFamily="2" charset="0"/>
              </a:rPr>
              <a:t>be</a:t>
            </a:r>
            <a:r>
              <a:rPr lang="fr-FR" sz="2000" kern="0" dirty="0">
                <a:latin typeface="Avenir Roman" panose="02000503020000020003" pitchFamily="2" charset="0"/>
              </a:rPr>
              <a:t> </a:t>
            </a:r>
            <a:r>
              <a:rPr lang="fr-FR" sz="2000" kern="0" dirty="0" err="1">
                <a:latin typeface="Avenir Roman" panose="02000503020000020003" pitchFamily="2" charset="0"/>
              </a:rPr>
              <a:t>seen</a:t>
            </a:r>
            <a:r>
              <a:rPr lang="fr-FR" sz="2000" kern="0" dirty="0">
                <a:latin typeface="Avenir Roman" panose="02000503020000020003" pitchFamily="2" charset="0"/>
              </a:rPr>
              <a:t> as </a:t>
            </a:r>
            <a:r>
              <a:rPr lang="fr-FR" sz="2000" kern="0" dirty="0" err="1">
                <a:latin typeface="Avenir Roman" panose="02000503020000020003" pitchFamily="2" charset="0"/>
              </a:rPr>
              <a:t>solving</a:t>
            </a:r>
            <a:r>
              <a:rPr lang="fr-FR" sz="2000" kern="0" dirty="0">
                <a:latin typeface="Avenir Roman" panose="02000503020000020003" pitchFamily="2" charset="0"/>
              </a:rPr>
              <a:t> for </a:t>
            </a:r>
          </a:p>
        </p:txBody>
      </p:sp>
      <p:sp>
        <p:nvSpPr>
          <p:cNvPr id="50" name="Espace réservé du pied de page 49">
            <a:extLst>
              <a:ext uri="{FF2B5EF4-FFF2-40B4-BE49-F238E27FC236}">
                <a16:creationId xmlns:a16="http://schemas.microsoft.com/office/drawing/2014/main" id="{F4E8037A-C5E9-0240-80F9-CDE91AD3ED8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>
                <a:solidFill>
                  <a:srgbClr val="000000"/>
                </a:solidFill>
              </a:rPr>
              <a:t>P. Esling - Music Machine Learning</a:t>
            </a:r>
            <a:endParaRPr lang="fr-FR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194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17" grpId="0" animBg="1"/>
      <p:bldP spid="15" grpId="0" animBg="1"/>
      <p:bldP spid="42" grpId="0"/>
      <p:bldP spid="44" grpId="0"/>
      <p:bldP spid="47" grpId="0"/>
      <p:bldP spid="4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/>
          <p:cNvSpPr>
            <a:spLocks noGrp="1"/>
          </p:cNvSpPr>
          <p:nvPr>
            <p:ph idx="1"/>
          </p:nvPr>
        </p:nvSpPr>
        <p:spPr>
          <a:xfrm>
            <a:off x="9471" y="870342"/>
            <a:ext cx="8811001" cy="4525963"/>
          </a:xfrm>
        </p:spPr>
        <p:txBody>
          <a:bodyPr/>
          <a:lstStyle/>
          <a:p>
            <a:pPr marL="400050" lvl="1" indent="0">
              <a:buNone/>
            </a:pPr>
            <a:r>
              <a:rPr lang="en-US" altLang="en-US" dirty="0"/>
              <a:t>EM tries to iteratively maximize likelihood</a:t>
            </a:r>
          </a:p>
          <a:p>
            <a:pPr marL="457200" lvl="1" indent="0">
              <a:buNone/>
            </a:pPr>
            <a:r>
              <a:rPr lang="en-US" altLang="en-US" dirty="0"/>
              <a:t>The complete likelihood is</a:t>
            </a:r>
          </a:p>
          <a:p>
            <a:pPr lvl="1">
              <a:lnSpc>
                <a:spcPct val="120000"/>
              </a:lnSpc>
            </a:pPr>
            <a:r>
              <a:rPr lang="en-US" altLang="en-US" dirty="0"/>
              <a:t>Start from a random initial guess</a:t>
            </a:r>
          </a:p>
          <a:p>
            <a:pPr lvl="1">
              <a:lnSpc>
                <a:spcPct val="120000"/>
              </a:lnSpc>
            </a:pPr>
            <a:r>
              <a:rPr lang="en-US" altLang="en-US" dirty="0"/>
              <a:t>Then iteratively apply (until convergence)</a:t>
            </a:r>
          </a:p>
          <a:p>
            <a:pPr marL="1257300" lvl="2" indent="-342900">
              <a:lnSpc>
                <a:spcPct val="120000"/>
              </a:lnSpc>
              <a:buFont typeface="+mj-lt"/>
              <a:buAutoNum type="arabicPeriod"/>
            </a:pPr>
            <a:r>
              <a:rPr lang="en-US" altLang="en-US" sz="2400" b="1" dirty="0"/>
              <a:t>E-step</a:t>
            </a:r>
            <a:r>
              <a:rPr lang="en-US" altLang="en-US" sz="2400" dirty="0"/>
              <a:t>: compute the </a:t>
            </a:r>
            <a:r>
              <a:rPr lang="en-US" altLang="en-US" sz="2400" u="sng" dirty="0">
                <a:solidFill>
                  <a:srgbClr val="CC0000"/>
                </a:solidFill>
              </a:rPr>
              <a:t>expectation</a:t>
            </a:r>
            <a:r>
              <a:rPr lang="en-US" altLang="en-US" sz="2400" dirty="0"/>
              <a:t> of the likelihood</a:t>
            </a:r>
          </a:p>
          <a:p>
            <a:pPr marL="1257300" lvl="2" indent="-342900">
              <a:lnSpc>
                <a:spcPct val="120000"/>
              </a:lnSpc>
              <a:buFont typeface="+mj-lt"/>
              <a:buAutoNum type="arabicPeriod"/>
            </a:pPr>
            <a:endParaRPr lang="en-US" altLang="en-US" dirty="0"/>
          </a:p>
          <a:p>
            <a:pPr marL="1257300" lvl="2" indent="-342900">
              <a:lnSpc>
                <a:spcPct val="120000"/>
              </a:lnSpc>
              <a:buFont typeface="+mj-lt"/>
              <a:buAutoNum type="arabicPeriod"/>
            </a:pPr>
            <a:endParaRPr lang="en-US" altLang="en-US" dirty="0"/>
          </a:p>
          <a:p>
            <a:pPr marL="1257300" lvl="2" indent="-342900">
              <a:lnSpc>
                <a:spcPct val="120000"/>
              </a:lnSpc>
              <a:buFont typeface="+mj-lt"/>
              <a:buAutoNum type="arabicPeriod"/>
            </a:pPr>
            <a:endParaRPr lang="en-US" altLang="en-US" sz="1000" dirty="0"/>
          </a:p>
          <a:p>
            <a:pPr marL="1371600" lvl="3" indent="0">
              <a:lnSpc>
                <a:spcPct val="120000"/>
              </a:lnSpc>
              <a:buNone/>
            </a:pPr>
            <a:r>
              <a:rPr lang="en-US" altLang="en-US" sz="2000" dirty="0"/>
              <a:t>This function is called the </a:t>
            </a:r>
            <a:r>
              <a:rPr lang="en-US" altLang="en-US" sz="2000" b="1" dirty="0"/>
              <a:t>Q-function</a:t>
            </a:r>
            <a:r>
              <a:rPr lang="en-US" altLang="en-US" sz="2000" dirty="0"/>
              <a:t>  </a:t>
            </a:r>
          </a:p>
          <a:p>
            <a:pPr marL="1257300" lvl="2" indent="-342900">
              <a:lnSpc>
                <a:spcPct val="120000"/>
              </a:lnSpc>
              <a:buFont typeface="+mj-lt"/>
              <a:buAutoNum type="arabicPeriod"/>
            </a:pPr>
            <a:r>
              <a:rPr lang="en-US" altLang="en-US" sz="2400" b="1" dirty="0"/>
              <a:t>M-step</a:t>
            </a:r>
            <a:r>
              <a:rPr lang="en-US" altLang="en-US" sz="2400" dirty="0"/>
              <a:t>: compute           by </a:t>
            </a:r>
            <a:r>
              <a:rPr lang="en-US" altLang="en-US" sz="2400" u="sng" dirty="0">
                <a:solidFill>
                  <a:srgbClr val="CC0000"/>
                </a:solidFill>
              </a:rPr>
              <a:t>maximizing</a:t>
            </a:r>
            <a:r>
              <a:rPr lang="en-US" altLang="en-US" sz="2400" dirty="0"/>
              <a:t> the Q-function</a:t>
            </a:r>
          </a:p>
          <a:p>
            <a:pPr lvl="2">
              <a:lnSpc>
                <a:spcPct val="120000"/>
              </a:lnSpc>
            </a:pPr>
            <a:endParaRPr lang="en-US" altLang="en-US" dirty="0"/>
          </a:p>
          <a:p>
            <a:pPr lvl="1"/>
            <a:endParaRPr lang="en-US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FC3A3643-45F2-F34D-8938-8499CA1FFD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 dirty="0">
                <a:solidFill>
                  <a:srgbClr val="000000"/>
                </a:solidFill>
              </a:rPr>
              <a:t>P. </a:t>
            </a:r>
            <a:r>
              <a:rPr lang="fr-FR" dirty="0" err="1">
                <a:solidFill>
                  <a:srgbClr val="000000"/>
                </a:solidFill>
              </a:rPr>
              <a:t>Esling</a:t>
            </a:r>
            <a:r>
              <a:rPr lang="fr-FR" dirty="0">
                <a:solidFill>
                  <a:srgbClr val="000000"/>
                </a:solidFill>
              </a:rPr>
              <a:t> - Music Machine Learning</a:t>
            </a:r>
          </a:p>
        </p:txBody>
      </p:sp>
      <p:sp>
        <p:nvSpPr>
          <p:cNvPr id="17" name="Rectangle 2">
            <a:extLst>
              <a:ext uri="{FF2B5EF4-FFF2-40B4-BE49-F238E27FC236}">
                <a16:creationId xmlns:a16="http://schemas.microsoft.com/office/drawing/2014/main" id="{EB8050EF-08F5-A944-B21F-0E943EE6D8C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42292"/>
            <a:ext cx="8439472" cy="650404"/>
          </a:xfrm>
        </p:spPr>
        <p:txBody>
          <a:bodyPr/>
          <a:lstStyle/>
          <a:p>
            <a:r>
              <a:rPr lang="en-US" altLang="en-US" sz="2800" dirty="0"/>
              <a:t>Expectation-Maximization</a:t>
            </a:r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69A6E908-417B-9841-979F-E97B34E306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0892" y="1348470"/>
            <a:ext cx="2833885" cy="353043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C7C8FBE8-B71C-5D48-A59A-CD88000374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0189" y="1804021"/>
            <a:ext cx="535289" cy="367355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C3416ACC-B61B-7841-BD49-6D8DE9F131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1101" y="4837832"/>
            <a:ext cx="728639" cy="303599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4F834E61-2C54-9247-96F9-700D516EF7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8943" y="3472413"/>
            <a:ext cx="6745980" cy="734711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8EBEC511-096E-E249-8559-DBE31FB540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80259" y="4399495"/>
            <a:ext cx="2889035" cy="351272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7DCCDC5F-4B95-7841-8543-BF5AE37448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24510" y="5408968"/>
            <a:ext cx="3854846" cy="620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87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/>
          <p:cNvSpPr>
            <a:spLocks noGrp="1"/>
          </p:cNvSpPr>
          <p:nvPr>
            <p:ph idx="1"/>
          </p:nvPr>
        </p:nvSpPr>
        <p:spPr>
          <a:xfrm>
            <a:off x="9471" y="870342"/>
            <a:ext cx="8811001" cy="5799018"/>
          </a:xfrm>
        </p:spPr>
        <p:txBody>
          <a:bodyPr/>
          <a:lstStyle/>
          <a:p>
            <a:pPr marL="400050" lvl="1" indent="0">
              <a:buNone/>
            </a:pPr>
            <a:r>
              <a:rPr lang="en-US" altLang="en-US" dirty="0"/>
              <a:t>EM tries to iteratively maximize likelihood</a:t>
            </a:r>
          </a:p>
          <a:p>
            <a:pPr marL="400050" lvl="1" indent="0">
              <a:buNone/>
            </a:pPr>
            <a:r>
              <a:rPr lang="en-US" altLang="en-US" dirty="0"/>
              <a:t>To summarize the algorithm in simple terms</a:t>
            </a:r>
          </a:p>
          <a:p>
            <a:pPr lvl="1">
              <a:lnSpc>
                <a:spcPct val="120000"/>
              </a:lnSpc>
            </a:pPr>
            <a:r>
              <a:rPr lang="en-US" altLang="en-US" dirty="0"/>
              <a:t>Start from a random initial guess</a:t>
            </a:r>
          </a:p>
          <a:p>
            <a:pPr lvl="1">
              <a:lnSpc>
                <a:spcPct val="120000"/>
              </a:lnSpc>
            </a:pPr>
            <a:r>
              <a:rPr lang="en-US" altLang="en-US" dirty="0"/>
              <a:t>Then iteratively apply (until convergence)</a:t>
            </a:r>
          </a:p>
          <a:p>
            <a:pPr marL="1257300" lvl="2" indent="-342900">
              <a:lnSpc>
                <a:spcPct val="120000"/>
              </a:lnSpc>
              <a:buFont typeface="+mj-lt"/>
              <a:buAutoNum type="arabicPeriod"/>
            </a:pPr>
            <a:r>
              <a:rPr lang="en-US" altLang="en-US" sz="2400" b="1" dirty="0"/>
              <a:t>E-step</a:t>
            </a:r>
            <a:r>
              <a:rPr lang="en-US" altLang="en-US" sz="2400" dirty="0"/>
              <a:t>: use the current parameters (and observations) to reconstruct the hidden (latent) structure</a:t>
            </a:r>
            <a:endParaRPr lang="en-US" altLang="en-US" sz="1000" dirty="0"/>
          </a:p>
          <a:p>
            <a:pPr marL="1257300" lvl="2" indent="-342900">
              <a:lnSpc>
                <a:spcPct val="120000"/>
              </a:lnSpc>
              <a:buFont typeface="+mj-lt"/>
              <a:buAutoNum type="arabicPeriod"/>
            </a:pPr>
            <a:r>
              <a:rPr lang="en-US" altLang="en-US" sz="2400" b="1" dirty="0"/>
              <a:t>M-step</a:t>
            </a:r>
            <a:r>
              <a:rPr lang="en-US" altLang="en-US" sz="2400" dirty="0"/>
              <a:t>: use that hidden structure (and observations) to re-estimate the parameters</a:t>
            </a:r>
          </a:p>
          <a:p>
            <a:pPr lvl="1">
              <a:lnSpc>
                <a:spcPct val="110000"/>
              </a:lnSpc>
            </a:pPr>
            <a:r>
              <a:rPr lang="en-US" altLang="en-US" dirty="0"/>
              <a:t>Very similar to the simple K-means</a:t>
            </a:r>
          </a:p>
          <a:p>
            <a:pPr lvl="1">
              <a:lnSpc>
                <a:spcPct val="110000"/>
              </a:lnSpc>
            </a:pPr>
            <a:r>
              <a:rPr lang="en-US" altLang="en-US" dirty="0"/>
              <a:t>Consists of assignment and updates</a:t>
            </a:r>
          </a:p>
          <a:p>
            <a:pPr lvl="1">
              <a:lnSpc>
                <a:spcPct val="110000"/>
              </a:lnSpc>
            </a:pPr>
            <a:r>
              <a:rPr lang="en-US" altLang="en-US" dirty="0"/>
              <a:t>Can use random initialization</a:t>
            </a:r>
          </a:p>
          <a:p>
            <a:pPr lvl="2">
              <a:lnSpc>
                <a:spcPct val="110000"/>
              </a:lnSpc>
            </a:pPr>
            <a:r>
              <a:rPr lang="en-US" altLang="en-US" dirty="0"/>
              <a:t>Problem of local minima</a:t>
            </a:r>
          </a:p>
          <a:p>
            <a:pPr lvl="1"/>
            <a:endParaRPr lang="en-US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FC3A3643-45F2-F34D-8938-8499CA1FFD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 dirty="0">
                <a:solidFill>
                  <a:srgbClr val="000000"/>
                </a:solidFill>
              </a:rPr>
              <a:t>P. </a:t>
            </a:r>
            <a:r>
              <a:rPr lang="fr-FR" dirty="0" err="1">
                <a:solidFill>
                  <a:srgbClr val="000000"/>
                </a:solidFill>
              </a:rPr>
              <a:t>Esling</a:t>
            </a:r>
            <a:r>
              <a:rPr lang="fr-FR" dirty="0">
                <a:solidFill>
                  <a:srgbClr val="000000"/>
                </a:solidFill>
              </a:rPr>
              <a:t> - Music Machine Learning</a:t>
            </a:r>
          </a:p>
        </p:txBody>
      </p:sp>
      <p:sp>
        <p:nvSpPr>
          <p:cNvPr id="17" name="Rectangle 2">
            <a:extLst>
              <a:ext uri="{FF2B5EF4-FFF2-40B4-BE49-F238E27FC236}">
                <a16:creationId xmlns:a16="http://schemas.microsoft.com/office/drawing/2014/main" id="{EB8050EF-08F5-A944-B21F-0E943EE6D8C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42292"/>
            <a:ext cx="8439472" cy="650404"/>
          </a:xfrm>
        </p:spPr>
        <p:txBody>
          <a:bodyPr/>
          <a:lstStyle/>
          <a:p>
            <a:r>
              <a:rPr lang="en-US" altLang="en-US" sz="2800" dirty="0"/>
              <a:t>Expectation-Maximization</a:t>
            </a:r>
          </a:p>
        </p:txBody>
      </p:sp>
    </p:spTree>
    <p:extLst>
      <p:ext uri="{BB962C8B-B14F-4D97-AF65-F5344CB8AC3E}">
        <p14:creationId xmlns:p14="http://schemas.microsoft.com/office/powerpoint/2010/main" val="3425974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/>
          <p:cNvSpPr>
            <a:spLocks noGrp="1"/>
          </p:cNvSpPr>
          <p:nvPr>
            <p:ph idx="1"/>
          </p:nvPr>
        </p:nvSpPr>
        <p:spPr>
          <a:xfrm>
            <a:off x="-99015" y="870342"/>
            <a:ext cx="9134529" cy="3887638"/>
          </a:xfrm>
        </p:spPr>
        <p:txBody>
          <a:bodyPr/>
          <a:lstStyle/>
          <a:p>
            <a:pPr marL="400050" lvl="1" indent="0">
              <a:buNone/>
            </a:pPr>
            <a:r>
              <a:rPr lang="en-US" altLang="en-US" dirty="0"/>
              <a:t>What we need to derive the EM algorithm</a:t>
            </a:r>
          </a:p>
          <a:p>
            <a:pPr lvl="1">
              <a:buFont typeface="+mj-lt"/>
              <a:buAutoNum type="arabicPeriod"/>
            </a:pPr>
            <a:r>
              <a:rPr lang="fr-FR" dirty="0"/>
              <a:t>Write the </a:t>
            </a:r>
            <a:r>
              <a:rPr lang="fr-FR" b="1" dirty="0" err="1"/>
              <a:t>likelihood</a:t>
            </a:r>
            <a:r>
              <a:rPr lang="fr-FR" b="1" dirty="0"/>
              <a:t> of the </a:t>
            </a:r>
            <a:r>
              <a:rPr lang="fr-FR" b="1" dirty="0" err="1"/>
              <a:t>complete</a:t>
            </a:r>
            <a:r>
              <a:rPr lang="fr-FR" b="1" dirty="0"/>
              <a:t> data </a:t>
            </a:r>
            <a:r>
              <a:rPr lang="fr-FR" sz="1600" i="1" dirty="0"/>
              <a:t>(</a:t>
            </a:r>
            <a:r>
              <a:rPr lang="fr-FR" sz="1600" i="1" dirty="0" err="1"/>
              <a:t>decide</a:t>
            </a:r>
            <a:r>
              <a:rPr lang="fr-FR" sz="1600" i="1" dirty="0"/>
              <a:t> distribution)</a:t>
            </a:r>
            <a:endParaRPr lang="fr-FR" i="1" dirty="0"/>
          </a:p>
          <a:p>
            <a:pPr lvl="1">
              <a:buFont typeface="+mj-lt"/>
              <a:buAutoNum type="arabicPeriod"/>
            </a:pPr>
            <a:endParaRPr lang="fr-FR" dirty="0">
              <a:solidFill>
                <a:srgbClr val="FF0000"/>
              </a:solidFill>
            </a:endParaRPr>
          </a:p>
          <a:p>
            <a:pPr lvl="1">
              <a:buFont typeface="+mj-lt"/>
              <a:buAutoNum type="arabicPeriod"/>
            </a:pPr>
            <a:r>
              <a:rPr lang="fr-FR" dirty="0">
                <a:solidFill>
                  <a:schemeClr val="tx1"/>
                </a:solidFill>
              </a:rPr>
              <a:t>E-</a:t>
            </a:r>
            <a:r>
              <a:rPr lang="fr-FR" dirty="0" err="1">
                <a:solidFill>
                  <a:schemeClr val="tx1"/>
                </a:solidFill>
              </a:rPr>
              <a:t>step</a:t>
            </a:r>
            <a:r>
              <a:rPr lang="fr-FR" dirty="0">
                <a:solidFill>
                  <a:schemeClr val="tx1"/>
                </a:solidFill>
              </a:rPr>
              <a:t>: </a:t>
            </a:r>
            <a:r>
              <a:rPr lang="fr-FR" b="1" dirty="0" err="1">
                <a:solidFill>
                  <a:schemeClr val="tx1"/>
                </a:solidFill>
              </a:rPr>
              <a:t>write</a:t>
            </a:r>
            <a:r>
              <a:rPr lang="fr-FR" b="1" dirty="0">
                <a:solidFill>
                  <a:schemeClr val="tx1"/>
                </a:solidFill>
              </a:rPr>
              <a:t> the Q </a:t>
            </a:r>
            <a:r>
              <a:rPr lang="fr-FR" b="1" dirty="0" err="1">
                <a:solidFill>
                  <a:schemeClr val="tx1"/>
                </a:solidFill>
              </a:rPr>
              <a:t>function</a:t>
            </a:r>
            <a:r>
              <a:rPr lang="fr-FR" b="1" dirty="0">
                <a:solidFill>
                  <a:schemeClr val="tx1"/>
                </a:solidFill>
              </a:rPr>
              <a:t> </a:t>
            </a:r>
            <a:r>
              <a:rPr lang="fr-FR" sz="1800" dirty="0">
                <a:solidFill>
                  <a:schemeClr val="tx1"/>
                </a:solidFill>
              </a:rPr>
              <a:t>(</a:t>
            </a:r>
            <a:r>
              <a:rPr lang="fr-FR" sz="1800" i="1" dirty="0">
                <a:solidFill>
                  <a:schemeClr val="tx1"/>
                </a:solidFill>
              </a:rPr>
              <a:t>expectation </a:t>
            </a:r>
            <a:r>
              <a:rPr lang="fr-FR" sz="1800" i="1" dirty="0" err="1">
                <a:solidFill>
                  <a:schemeClr val="tx1"/>
                </a:solidFill>
              </a:rPr>
              <a:t>given</a:t>
            </a:r>
            <a:r>
              <a:rPr lang="fr-FR" sz="1800" i="1" dirty="0">
                <a:solidFill>
                  <a:schemeClr val="tx1"/>
                </a:solidFill>
              </a:rPr>
              <a:t> the </a:t>
            </a:r>
            <a:r>
              <a:rPr lang="fr-FR" sz="1800" i="1" dirty="0" err="1">
                <a:solidFill>
                  <a:schemeClr val="tx1"/>
                </a:solidFill>
              </a:rPr>
              <a:t>observed</a:t>
            </a:r>
            <a:r>
              <a:rPr lang="fr-FR" sz="1800" i="1" dirty="0">
                <a:solidFill>
                  <a:schemeClr val="tx1"/>
                </a:solidFill>
              </a:rPr>
              <a:t> data</a:t>
            </a:r>
            <a:r>
              <a:rPr lang="fr-FR" sz="1800" dirty="0">
                <a:solidFill>
                  <a:schemeClr val="tx1"/>
                </a:solidFill>
              </a:rPr>
              <a:t>)</a:t>
            </a:r>
            <a:endParaRPr lang="fr-FR" dirty="0">
              <a:solidFill>
                <a:schemeClr val="tx1"/>
              </a:solidFill>
            </a:endParaRPr>
          </a:p>
          <a:p>
            <a:pPr lvl="1">
              <a:buFont typeface="+mj-lt"/>
              <a:buAutoNum type="arabicPeriod"/>
            </a:pPr>
            <a:endParaRPr lang="fr-FR" dirty="0"/>
          </a:p>
          <a:p>
            <a:pPr lvl="1">
              <a:buFont typeface="+mj-lt"/>
              <a:buAutoNum type="arabicPeriod"/>
            </a:pPr>
            <a:endParaRPr lang="fr-FR" sz="1600" dirty="0"/>
          </a:p>
          <a:p>
            <a:pPr lvl="1">
              <a:buFont typeface="+mj-lt"/>
              <a:buAutoNum type="arabicPeriod"/>
            </a:pPr>
            <a:r>
              <a:rPr lang="fr-FR" dirty="0"/>
              <a:t>M-</a:t>
            </a:r>
            <a:r>
              <a:rPr lang="fr-FR" dirty="0" err="1"/>
              <a:t>step</a:t>
            </a:r>
            <a:r>
              <a:rPr lang="fr-FR" dirty="0"/>
              <a:t>: </a:t>
            </a:r>
            <a:r>
              <a:rPr lang="fr-FR" dirty="0" err="1"/>
              <a:t>solve</a:t>
            </a:r>
            <a:r>
              <a:rPr lang="fr-FR" dirty="0"/>
              <a:t> </a:t>
            </a:r>
            <a:r>
              <a:rPr lang="fr-FR" dirty="0" err="1"/>
              <a:t>maximization</a:t>
            </a:r>
            <a:r>
              <a:rPr lang="fr-FR" dirty="0"/>
              <a:t> </a:t>
            </a:r>
            <a:r>
              <a:rPr lang="fr-FR" sz="1800" dirty="0"/>
              <a:t>(</a:t>
            </a:r>
            <a:r>
              <a:rPr lang="fr-FR" sz="1800" i="1" dirty="0" err="1"/>
              <a:t>deriving</a:t>
            </a:r>
            <a:r>
              <a:rPr lang="fr-FR" sz="1800" i="1" dirty="0"/>
              <a:t> </a:t>
            </a:r>
            <a:r>
              <a:rPr lang="fr-FR" sz="1800" i="1" dirty="0" err="1"/>
              <a:t>closed-form</a:t>
            </a:r>
            <a:r>
              <a:rPr lang="fr-FR" sz="1800" i="1" dirty="0"/>
              <a:t> solution if possible</a:t>
            </a:r>
            <a:r>
              <a:rPr lang="fr-FR" sz="1800" dirty="0"/>
              <a:t>)</a:t>
            </a:r>
            <a:endParaRPr lang="fr-FR" dirty="0"/>
          </a:p>
          <a:p>
            <a:pPr marL="400050" lvl="1" indent="0">
              <a:buNone/>
            </a:pPr>
            <a:endParaRPr lang="en-US" altLang="en-US" dirty="0"/>
          </a:p>
          <a:p>
            <a:pPr lvl="1"/>
            <a:endParaRPr lang="en-US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FC3A3643-45F2-F34D-8938-8499CA1FFD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 dirty="0">
                <a:solidFill>
                  <a:srgbClr val="000000"/>
                </a:solidFill>
              </a:rPr>
              <a:t>P. </a:t>
            </a:r>
            <a:r>
              <a:rPr lang="fr-FR" dirty="0" err="1">
                <a:solidFill>
                  <a:srgbClr val="000000"/>
                </a:solidFill>
              </a:rPr>
              <a:t>Esling</a:t>
            </a:r>
            <a:r>
              <a:rPr lang="fr-FR" dirty="0">
                <a:solidFill>
                  <a:srgbClr val="000000"/>
                </a:solidFill>
              </a:rPr>
              <a:t> - Music Machine Learning</a:t>
            </a:r>
          </a:p>
        </p:txBody>
      </p:sp>
      <p:sp>
        <p:nvSpPr>
          <p:cNvPr id="17" name="Rectangle 2">
            <a:extLst>
              <a:ext uri="{FF2B5EF4-FFF2-40B4-BE49-F238E27FC236}">
                <a16:creationId xmlns:a16="http://schemas.microsoft.com/office/drawing/2014/main" id="{EB8050EF-08F5-A944-B21F-0E943EE6D8C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42292"/>
            <a:ext cx="8439472" cy="650404"/>
          </a:xfrm>
        </p:spPr>
        <p:txBody>
          <a:bodyPr/>
          <a:lstStyle/>
          <a:p>
            <a:r>
              <a:rPr lang="en-US" altLang="en-US" sz="2800" dirty="0"/>
              <a:t>Required tools for EM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617C6E15-AF70-A445-80E1-E9491E0A7C6B}"/>
              </a:ext>
            </a:extLst>
          </p:cNvPr>
          <p:cNvSpPr txBox="1"/>
          <p:nvPr/>
        </p:nvSpPr>
        <p:spPr>
          <a:xfrm>
            <a:off x="381000" y="4483344"/>
            <a:ext cx="7970772" cy="19221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sz="2000" dirty="0" err="1">
                <a:latin typeface="Avenir Roman" panose="02000503020000020003" pitchFamily="2" charset="0"/>
              </a:rPr>
              <a:t>Usually</a:t>
            </a:r>
            <a:r>
              <a:rPr lang="fr-FR" sz="2000" dirty="0">
                <a:latin typeface="Avenir Roman" panose="02000503020000020003" pitchFamily="2" charset="0"/>
              </a:rPr>
              <a:t> the </a:t>
            </a:r>
            <a:r>
              <a:rPr lang="fr-FR" sz="2000" b="1" dirty="0">
                <a:latin typeface="Avenir Roman" panose="02000503020000020003" pitchFamily="2" charset="0"/>
              </a:rPr>
              <a:t>Q-</a:t>
            </a:r>
            <a:r>
              <a:rPr lang="fr-FR" sz="2000" b="1" dirty="0" err="1">
                <a:latin typeface="Avenir Roman" panose="02000503020000020003" pitchFamily="2" charset="0"/>
              </a:rPr>
              <a:t>function</a:t>
            </a:r>
            <a:r>
              <a:rPr lang="fr-FR" sz="2000" b="1" dirty="0">
                <a:latin typeface="Avenir Roman" panose="02000503020000020003" pitchFamily="2" charset="0"/>
              </a:rPr>
              <a:t> </a:t>
            </a:r>
            <a:r>
              <a:rPr lang="fr-FR" sz="2000" b="1" dirty="0" err="1">
                <a:latin typeface="Avenir Roman" panose="02000503020000020003" pitchFamily="2" charset="0"/>
              </a:rPr>
              <a:t>is</a:t>
            </a:r>
            <a:r>
              <a:rPr lang="fr-FR" sz="2000" b="1" dirty="0">
                <a:latin typeface="Avenir Roman" panose="02000503020000020003" pitchFamily="2" charset="0"/>
              </a:rPr>
              <a:t> </a:t>
            </a:r>
            <a:r>
              <a:rPr lang="fr-FR" sz="2000" b="1" dirty="0" err="1">
                <a:latin typeface="Avenir Roman" panose="02000503020000020003" pitchFamily="2" charset="0"/>
              </a:rPr>
              <a:t>too</a:t>
            </a:r>
            <a:r>
              <a:rPr lang="fr-FR" sz="2000" b="1" dirty="0">
                <a:latin typeface="Avenir Roman" panose="02000503020000020003" pitchFamily="2" charset="0"/>
              </a:rPr>
              <a:t> </a:t>
            </a:r>
            <a:r>
              <a:rPr lang="fr-FR" sz="2000" b="1" dirty="0" err="1">
                <a:latin typeface="Avenir Roman" panose="02000503020000020003" pitchFamily="2" charset="0"/>
              </a:rPr>
              <a:t>complex</a:t>
            </a:r>
            <a:r>
              <a:rPr lang="fr-FR" sz="2000" b="1" dirty="0">
                <a:latin typeface="Avenir Roman" panose="02000503020000020003" pitchFamily="2" charset="0"/>
              </a:rPr>
              <a:t> </a:t>
            </a:r>
            <a:r>
              <a:rPr lang="fr-FR" sz="2000" dirty="0">
                <a:latin typeface="Avenir Roman" panose="02000503020000020003" pitchFamily="2" charset="0"/>
              </a:rPr>
              <a:t>to </a:t>
            </a:r>
            <a:r>
              <a:rPr lang="fr-FR" sz="2000" dirty="0" err="1">
                <a:latin typeface="Avenir Roman" panose="02000503020000020003" pitchFamily="2" charset="0"/>
              </a:rPr>
              <a:t>obtain</a:t>
            </a:r>
            <a:r>
              <a:rPr lang="fr-FR" sz="2000" dirty="0">
                <a:latin typeface="Avenir Roman" panose="02000503020000020003" pitchFamily="2" charset="0"/>
              </a:rPr>
              <a:t> </a:t>
            </a:r>
            <a:r>
              <a:rPr lang="fr-FR" sz="2000" dirty="0" err="1">
                <a:latin typeface="Avenir Roman" panose="02000503020000020003" pitchFamily="2" charset="0"/>
              </a:rPr>
              <a:t>directly</a:t>
            </a:r>
            <a:endParaRPr lang="fr-FR" sz="2000" dirty="0">
              <a:latin typeface="Avenir Roman" panose="02000503020000020003" pitchFamily="2" charset="0"/>
            </a:endParaRPr>
          </a:p>
          <a:p>
            <a:pPr marL="342900" indent="-342900">
              <a:lnSpc>
                <a:spcPct val="120000"/>
              </a:lnSpc>
              <a:buFont typeface="Arial"/>
              <a:buChar char="•"/>
            </a:pPr>
            <a:r>
              <a:rPr lang="fr-FR" sz="2000" dirty="0" err="1">
                <a:latin typeface="Avenir Roman" panose="02000503020000020003" pitchFamily="2" charset="0"/>
              </a:rPr>
              <a:t>We</a:t>
            </a:r>
            <a:r>
              <a:rPr lang="fr-FR" sz="2000" dirty="0">
                <a:latin typeface="Avenir Roman" panose="02000503020000020003" pitchFamily="2" charset="0"/>
              </a:rPr>
              <a:t> are </a:t>
            </a:r>
            <a:r>
              <a:rPr lang="fr-FR" sz="2000" dirty="0" err="1">
                <a:latin typeface="Avenir Roman" panose="02000503020000020003" pitchFamily="2" charset="0"/>
              </a:rPr>
              <a:t>going</a:t>
            </a:r>
            <a:r>
              <a:rPr lang="fr-FR" sz="2000" dirty="0">
                <a:latin typeface="Avenir Roman" panose="02000503020000020003" pitchFamily="2" charset="0"/>
              </a:rPr>
              <a:t> to </a:t>
            </a:r>
            <a:r>
              <a:rPr lang="fr-FR" sz="2000" b="1" dirty="0" err="1">
                <a:latin typeface="Avenir Roman" panose="02000503020000020003" pitchFamily="2" charset="0"/>
              </a:rPr>
              <a:t>approximate</a:t>
            </a:r>
            <a:r>
              <a:rPr lang="fr-FR" sz="2000" b="1" dirty="0">
                <a:latin typeface="Avenir Roman" panose="02000503020000020003" pitchFamily="2" charset="0"/>
              </a:rPr>
              <a:t> </a:t>
            </a:r>
            <a:r>
              <a:rPr lang="fr-FR" sz="2000" b="1" dirty="0" err="1">
                <a:latin typeface="Avenir Roman" panose="02000503020000020003" pitchFamily="2" charset="0"/>
              </a:rPr>
              <a:t>it</a:t>
            </a:r>
            <a:r>
              <a:rPr lang="fr-FR" sz="2000" b="1" dirty="0">
                <a:latin typeface="Avenir Roman" panose="02000503020000020003" pitchFamily="2" charset="0"/>
              </a:rPr>
              <a:t> </a:t>
            </a:r>
            <a:r>
              <a:rPr lang="fr-FR" sz="2000" dirty="0" err="1">
                <a:latin typeface="Avenir Roman" panose="02000503020000020003" pitchFamily="2" charset="0"/>
              </a:rPr>
              <a:t>with</a:t>
            </a:r>
            <a:r>
              <a:rPr lang="fr-FR" sz="2000" dirty="0">
                <a:latin typeface="Avenir Roman" panose="02000503020000020003" pitchFamily="2" charset="0"/>
              </a:rPr>
              <a:t> </a:t>
            </a:r>
            <a:r>
              <a:rPr lang="fr-FR" sz="2000" dirty="0" err="1">
                <a:latin typeface="Avenir Roman" panose="02000503020000020003" pitchFamily="2" charset="0"/>
              </a:rPr>
              <a:t>several</a:t>
            </a:r>
            <a:r>
              <a:rPr lang="fr-FR" sz="2000" dirty="0">
                <a:latin typeface="Avenir Roman" panose="02000503020000020003" pitchFamily="2" charset="0"/>
              </a:rPr>
              <a:t> </a:t>
            </a:r>
            <a:r>
              <a:rPr lang="fr-FR" sz="2000" dirty="0" err="1">
                <a:latin typeface="Avenir Roman" panose="02000503020000020003" pitchFamily="2" charset="0"/>
              </a:rPr>
              <a:t>mathematical</a:t>
            </a:r>
            <a:r>
              <a:rPr lang="fr-FR" sz="2000" dirty="0">
                <a:latin typeface="Avenir Roman" panose="02000503020000020003" pitchFamily="2" charset="0"/>
              </a:rPr>
              <a:t> </a:t>
            </a:r>
            <a:r>
              <a:rPr lang="fr-FR" sz="2000" dirty="0" err="1">
                <a:latin typeface="Avenir Roman" panose="02000503020000020003" pitchFamily="2" charset="0"/>
              </a:rPr>
              <a:t>tools</a:t>
            </a:r>
            <a:endParaRPr lang="fr-FR" sz="2000" dirty="0">
              <a:latin typeface="Avenir Roman" panose="02000503020000020003" pitchFamily="2" charset="0"/>
            </a:endParaRPr>
          </a:p>
          <a:p>
            <a:pPr marL="800100" lvl="1" indent="-342900">
              <a:lnSpc>
                <a:spcPct val="120000"/>
              </a:lnSpc>
              <a:buFont typeface="Arial"/>
              <a:buChar char="•"/>
            </a:pPr>
            <a:r>
              <a:rPr lang="fr-FR" sz="2000" dirty="0">
                <a:latin typeface="Avenir Roman" panose="02000503020000020003" pitchFamily="2" charset="0"/>
              </a:rPr>
              <a:t>Notion of </a:t>
            </a:r>
            <a:r>
              <a:rPr lang="fr-FR" sz="2000" dirty="0" err="1">
                <a:latin typeface="Avenir Roman" panose="02000503020000020003" pitchFamily="2" charset="0"/>
              </a:rPr>
              <a:t>lower-bounding</a:t>
            </a:r>
            <a:r>
              <a:rPr lang="fr-FR" sz="2000" dirty="0">
                <a:latin typeface="Avenir Roman" panose="02000503020000020003" pitchFamily="2" charset="0"/>
              </a:rPr>
              <a:t> </a:t>
            </a:r>
            <a:r>
              <a:rPr lang="fr-FR" sz="2000" dirty="0" err="1">
                <a:latin typeface="Avenir Roman" panose="02000503020000020003" pitchFamily="2" charset="0"/>
              </a:rPr>
              <a:t>functions</a:t>
            </a:r>
            <a:endParaRPr lang="fr-FR" sz="2000" dirty="0">
              <a:latin typeface="Avenir Roman" panose="02000503020000020003" pitchFamily="2" charset="0"/>
            </a:endParaRPr>
          </a:p>
          <a:p>
            <a:pPr marL="800100" lvl="1" indent="-342900">
              <a:lnSpc>
                <a:spcPct val="120000"/>
              </a:lnSpc>
              <a:buFont typeface="Arial"/>
              <a:buChar char="•"/>
            </a:pPr>
            <a:r>
              <a:rPr lang="fr-FR" sz="2000" dirty="0" err="1">
                <a:latin typeface="Avenir Roman" panose="02000503020000020003" pitchFamily="2" charset="0"/>
              </a:rPr>
              <a:t>Kullback-Leibler</a:t>
            </a:r>
            <a:r>
              <a:rPr lang="fr-FR" sz="2000" dirty="0">
                <a:latin typeface="Avenir Roman" panose="02000503020000020003" pitchFamily="2" charset="0"/>
              </a:rPr>
              <a:t> divergence</a:t>
            </a:r>
          </a:p>
          <a:p>
            <a:pPr marL="800100" lvl="1" indent="-342900">
              <a:lnSpc>
                <a:spcPct val="120000"/>
              </a:lnSpc>
              <a:buFont typeface="Arial"/>
              <a:buChar char="•"/>
            </a:pPr>
            <a:r>
              <a:rPr lang="fr-FR" sz="2000" dirty="0" err="1">
                <a:latin typeface="Avenir Roman" panose="02000503020000020003" pitchFamily="2" charset="0"/>
              </a:rPr>
              <a:t>Jensen’s</a:t>
            </a:r>
            <a:r>
              <a:rPr lang="fr-FR" sz="2000" dirty="0">
                <a:latin typeface="Avenir Roman" panose="02000503020000020003" pitchFamily="2" charset="0"/>
              </a:rPr>
              <a:t> </a:t>
            </a:r>
            <a:r>
              <a:rPr lang="fr-FR" sz="2000" dirty="0" err="1">
                <a:latin typeface="Avenir Roman" panose="02000503020000020003" pitchFamily="2" charset="0"/>
              </a:rPr>
              <a:t>inequality</a:t>
            </a:r>
            <a:endParaRPr lang="fr-FR" sz="2000" dirty="0">
              <a:latin typeface="Avenir Roman" panose="02000503020000020003" pitchFamily="2" charset="0"/>
            </a:endParaRP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A258F26F-6049-894B-BBFD-0CE6231503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5317" y="1818883"/>
            <a:ext cx="2576259" cy="320948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0A1F7CEE-FBD9-FE44-BD0E-38469782F6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2765" y="2741164"/>
            <a:ext cx="5575190" cy="607199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EEDAA395-2D0F-3B42-BD45-EF70BB1B8CC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" r="52602" b="-3672"/>
          <a:stretch/>
        </p:blipFill>
        <p:spPr>
          <a:xfrm>
            <a:off x="828761" y="2753504"/>
            <a:ext cx="1461645" cy="388716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59FE5038-C675-1A49-AA97-C41729B5D5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16023" y="3822684"/>
            <a:ext cx="3854846" cy="620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53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90875" y="43541"/>
            <a:ext cx="6620251" cy="654264"/>
          </a:xfrm>
        </p:spPr>
        <p:txBody>
          <a:bodyPr>
            <a:normAutofit/>
          </a:bodyPr>
          <a:lstStyle/>
          <a:p>
            <a:pPr algn="l"/>
            <a:r>
              <a:rPr lang="fr-FR" dirty="0"/>
              <a:t>Background </a:t>
            </a:r>
            <a:r>
              <a:rPr lang="fr-FR" dirty="0" err="1"/>
              <a:t>knowledge</a:t>
            </a:r>
            <a:endParaRPr lang="fr-FR" dirty="0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5EFC4EE8-BAF5-C741-805E-3CA8DBE9A2F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>
                <a:solidFill>
                  <a:srgbClr val="000000"/>
                </a:solidFill>
              </a:rPr>
              <a:t>P. Esling - Music Machine Learning</a:t>
            </a:r>
            <a:endParaRPr lang="fr-FR" dirty="0">
              <a:solidFill>
                <a:srgbClr val="000000"/>
              </a:solidFill>
            </a:endParaRP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31EC7F96-2803-D443-858D-0775CE801AC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949"/>
          <a:stretch/>
        </p:blipFill>
        <p:spPr>
          <a:xfrm>
            <a:off x="438077" y="963916"/>
            <a:ext cx="2655455" cy="2171733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D1F032B0-BC4B-8841-AF9B-A2C6A2F2EDFF}"/>
              </a:ext>
            </a:extLst>
          </p:cNvPr>
          <p:cNvSpPr txBox="1"/>
          <p:nvPr/>
        </p:nvSpPr>
        <p:spPr>
          <a:xfrm>
            <a:off x="3244379" y="1068356"/>
            <a:ext cx="30993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>
                <a:latin typeface="Avenir Roman" panose="02000503020000020003" pitchFamily="2" charset="0"/>
              </a:rPr>
              <a:t>Jensen </a:t>
            </a:r>
            <a:r>
              <a:rPr lang="fr-FR" sz="2800" b="1" dirty="0" err="1">
                <a:latin typeface="Avenir Roman" panose="02000503020000020003" pitchFamily="2" charset="0"/>
              </a:rPr>
              <a:t>inequality</a:t>
            </a:r>
            <a:endParaRPr lang="fr-FR" sz="2800" b="1" dirty="0">
              <a:latin typeface="Avenir Roman" panose="02000503020000020003" pitchFamily="2" charset="0"/>
            </a:endParaRPr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3248C051-4EE1-7643-A191-EDCB557E06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6857" y="2184987"/>
            <a:ext cx="3043802" cy="388347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B53BBB60-CF9F-5E43-9795-838DE69784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1786" y="1757987"/>
            <a:ext cx="1347411" cy="291796"/>
          </a:xfrm>
          <a:prstGeom prst="rect">
            <a:avLst/>
          </a:prstGeom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4926318F-794D-AA4F-A833-F616893F4427}"/>
              </a:ext>
            </a:extLst>
          </p:cNvPr>
          <p:cNvSpPr txBox="1"/>
          <p:nvPr/>
        </p:nvSpPr>
        <p:spPr>
          <a:xfrm>
            <a:off x="3244379" y="1643193"/>
            <a:ext cx="52556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latin typeface="Avenir Roman" panose="02000503020000020003" pitchFamily="2" charset="0"/>
              </a:rPr>
              <a:t>If                    </a:t>
            </a:r>
            <a:r>
              <a:rPr lang="fr-FR" sz="2400" dirty="0" err="1">
                <a:latin typeface="Avenir Roman" panose="02000503020000020003" pitchFamily="2" charset="0"/>
              </a:rPr>
              <a:t>is</a:t>
            </a:r>
            <a:r>
              <a:rPr lang="fr-FR" sz="2400" dirty="0">
                <a:latin typeface="Avenir Roman" panose="02000503020000020003" pitchFamily="2" charset="0"/>
              </a:rPr>
              <a:t> a </a:t>
            </a:r>
            <a:r>
              <a:rPr lang="fr-FR" sz="2400" dirty="0" err="1">
                <a:latin typeface="Avenir Roman" panose="02000503020000020003" pitchFamily="2" charset="0"/>
              </a:rPr>
              <a:t>convex</a:t>
            </a:r>
            <a:r>
              <a:rPr lang="fr-FR" sz="2400" dirty="0">
                <a:latin typeface="Avenir Roman" panose="02000503020000020003" pitchFamily="2" charset="0"/>
              </a:rPr>
              <a:t> </a:t>
            </a:r>
            <a:r>
              <a:rPr lang="fr-FR" sz="2400" dirty="0" err="1">
                <a:latin typeface="Avenir Roman" panose="02000503020000020003" pitchFamily="2" charset="0"/>
              </a:rPr>
              <a:t>function</a:t>
            </a:r>
            <a:endParaRPr lang="fr-FR" sz="2400" dirty="0">
              <a:latin typeface="Avenir Roman" panose="02000503020000020003" pitchFamily="2" charset="0"/>
            </a:endParaRP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036055FC-3183-774B-9A26-9A9DE9DBB970}"/>
              </a:ext>
            </a:extLst>
          </p:cNvPr>
          <p:cNvSpPr txBox="1"/>
          <p:nvPr/>
        </p:nvSpPr>
        <p:spPr>
          <a:xfrm>
            <a:off x="672292" y="3280252"/>
            <a:ext cx="48424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 err="1">
                <a:latin typeface="Avenir Roman" panose="02000503020000020003" pitchFamily="2" charset="0"/>
              </a:rPr>
              <a:t>Kullback-Leibler</a:t>
            </a:r>
            <a:r>
              <a:rPr lang="fr-FR" sz="2800" b="1" dirty="0">
                <a:latin typeface="Avenir Roman" panose="02000503020000020003" pitchFamily="2" charset="0"/>
              </a:rPr>
              <a:t> divergence</a:t>
            </a:r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9CB0DD3E-A262-7F46-849D-7E9BC1F112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292" y="5351094"/>
            <a:ext cx="3892668" cy="731219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9FEBC4C0-2122-5C46-B4EF-B711F788DC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2292" y="6176409"/>
            <a:ext cx="4193759" cy="315428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41CC9155-0C72-2F42-8ADD-2FEF469AFB9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13281"/>
          <a:stretch/>
        </p:blipFill>
        <p:spPr>
          <a:xfrm>
            <a:off x="6469104" y="2876742"/>
            <a:ext cx="2137411" cy="1805086"/>
          </a:xfrm>
          <a:prstGeom prst="rect">
            <a:avLst/>
          </a:prstGeom>
        </p:spPr>
      </p:pic>
      <p:pic>
        <p:nvPicPr>
          <p:cNvPr id="27" name="Image 26">
            <a:extLst>
              <a:ext uri="{FF2B5EF4-FFF2-40B4-BE49-F238E27FC236}">
                <a16:creationId xmlns:a16="http://schemas.microsoft.com/office/drawing/2014/main" id="{F77B4A96-DE50-2848-BD28-DBCA3D0B9C0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7815431" y="3570537"/>
            <a:ext cx="1727034" cy="286754"/>
          </a:xfrm>
          <a:prstGeom prst="rect">
            <a:avLst/>
          </a:prstGeom>
        </p:spPr>
      </p:pic>
      <p:pic>
        <p:nvPicPr>
          <p:cNvPr id="30" name="Image 29">
            <a:extLst>
              <a:ext uri="{FF2B5EF4-FFF2-40B4-BE49-F238E27FC236}">
                <a16:creationId xmlns:a16="http://schemas.microsoft.com/office/drawing/2014/main" id="{D37896DA-5ACC-4A4C-9094-6F91860CE12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7800311" y="5510551"/>
            <a:ext cx="1727034" cy="286754"/>
          </a:xfrm>
          <a:prstGeom prst="rect">
            <a:avLst/>
          </a:prstGeom>
        </p:spPr>
      </p:pic>
      <p:pic>
        <p:nvPicPr>
          <p:cNvPr id="31" name="Image 30">
            <a:extLst>
              <a:ext uri="{FF2B5EF4-FFF2-40B4-BE49-F238E27FC236}">
                <a16:creationId xmlns:a16="http://schemas.microsoft.com/office/drawing/2014/main" id="{0092A370-278C-3A4E-A6D1-E4F7E57EE5E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26176" y="4556614"/>
            <a:ext cx="4909637" cy="745987"/>
          </a:xfrm>
          <a:prstGeom prst="rect">
            <a:avLst/>
          </a:prstGeom>
        </p:spPr>
      </p:pic>
      <p:sp>
        <p:nvSpPr>
          <p:cNvPr id="32" name="ZoneTexte 31">
            <a:extLst>
              <a:ext uri="{FF2B5EF4-FFF2-40B4-BE49-F238E27FC236}">
                <a16:creationId xmlns:a16="http://schemas.microsoft.com/office/drawing/2014/main" id="{F0FD8F4C-4D8F-F04B-8B3D-F8B8C44E7292}"/>
              </a:ext>
            </a:extLst>
          </p:cNvPr>
          <p:cNvSpPr txBox="1"/>
          <p:nvPr/>
        </p:nvSpPr>
        <p:spPr>
          <a:xfrm>
            <a:off x="672292" y="3801233"/>
            <a:ext cx="52556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err="1">
                <a:latin typeface="Avenir Roman" panose="02000503020000020003" pitchFamily="2" charset="0"/>
              </a:rPr>
              <a:t>Measure</a:t>
            </a:r>
            <a:r>
              <a:rPr lang="fr-FR" sz="2400" dirty="0">
                <a:latin typeface="Avenir Roman" panose="02000503020000020003" pitchFamily="2" charset="0"/>
              </a:rPr>
              <a:t> of </a:t>
            </a:r>
            <a:r>
              <a:rPr lang="fr-FR" sz="2400" dirty="0" err="1">
                <a:latin typeface="Avenir Roman" panose="02000503020000020003" pitchFamily="2" charset="0"/>
              </a:rPr>
              <a:t>statistical</a:t>
            </a:r>
            <a:r>
              <a:rPr lang="fr-FR" sz="2400" dirty="0">
                <a:latin typeface="Avenir Roman" panose="02000503020000020003" pitchFamily="2" charset="0"/>
              </a:rPr>
              <a:t> </a:t>
            </a:r>
            <a:r>
              <a:rPr lang="fr-FR" sz="2400" dirty="0" err="1">
                <a:latin typeface="Avenir Roman" panose="02000503020000020003" pitchFamily="2" charset="0"/>
              </a:rPr>
              <a:t>difference</a:t>
            </a:r>
            <a:r>
              <a:rPr lang="fr-FR" sz="2400" dirty="0">
                <a:latin typeface="Avenir Roman" panose="02000503020000020003" pitchFamily="2" charset="0"/>
              </a:rPr>
              <a:t> </a:t>
            </a:r>
            <a:r>
              <a:rPr lang="fr-FR" sz="2400" dirty="0" err="1">
                <a:latin typeface="Avenir Roman" panose="02000503020000020003" pitchFamily="2" charset="0"/>
              </a:rPr>
              <a:t>between</a:t>
            </a:r>
            <a:r>
              <a:rPr lang="fr-FR" sz="2400" dirty="0">
                <a:latin typeface="Avenir Roman" panose="02000503020000020003" pitchFamily="2" charset="0"/>
              </a:rPr>
              <a:t> distributions</a:t>
            </a:r>
          </a:p>
        </p:txBody>
      </p:sp>
      <p:pic>
        <p:nvPicPr>
          <p:cNvPr id="33" name="Image 32">
            <a:extLst>
              <a:ext uri="{FF2B5EF4-FFF2-40B4-BE49-F238E27FC236}">
                <a16:creationId xmlns:a16="http://schemas.microsoft.com/office/drawing/2014/main" id="{19D490B8-DCAC-BB40-8056-998A8E844B95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b="14499"/>
          <a:stretch/>
        </p:blipFill>
        <p:spPr>
          <a:xfrm>
            <a:off x="6639328" y="4764066"/>
            <a:ext cx="2039620" cy="1779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561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9" grpId="0"/>
      <p:bldP spid="22" grpId="0"/>
      <p:bldP spid="3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Content Placeholder 12">
            <a:extLst>
              <a:ext uri="{FF2B5EF4-FFF2-40B4-BE49-F238E27FC236}">
                <a16:creationId xmlns:a16="http://schemas.microsoft.com/office/drawing/2014/main" id="{6DF41D24-EA15-104D-9CE1-DAB7002C7E04}"/>
              </a:ext>
            </a:extLst>
          </p:cNvPr>
          <p:cNvSpPr txBox="1">
            <a:spLocks/>
          </p:cNvSpPr>
          <p:nvPr/>
        </p:nvSpPr>
        <p:spPr>
          <a:xfrm>
            <a:off x="-54845" y="4080966"/>
            <a:ext cx="9039819" cy="1614976"/>
          </a:xfrm>
          <a:prstGeom prst="rect">
            <a:avLst/>
          </a:prstGeom>
        </p:spPr>
        <p:txBody>
          <a:bodyPr vert="horz"/>
          <a:lstStyle>
            <a:lvl1pPr marL="342900" indent="-342900" algn="l" rtl="0" eaLnBrk="0" fontAlgn="base" hangingPunct="0">
              <a:spcBef>
                <a:spcPts val="1200"/>
              </a:spcBef>
              <a:spcAft>
                <a:spcPct val="0"/>
              </a:spcAft>
              <a:buChar char="•"/>
              <a:defRPr sz="2400" b="0" i="0">
                <a:solidFill>
                  <a:srgbClr val="494949"/>
                </a:solidFill>
                <a:latin typeface="Avenir Heavy"/>
                <a:ea typeface="ＭＳ Ｐゴシック" charset="-128"/>
                <a:cs typeface="Avenir Heavy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 b="0" i="0">
                <a:solidFill>
                  <a:srgbClr val="494949"/>
                </a:solidFill>
                <a:latin typeface="Avenir Medium"/>
                <a:ea typeface="ＭＳ Ｐゴシック" pitchFamily="-112" charset="-128"/>
                <a:cs typeface="Avenir Medium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0" i="0">
                <a:solidFill>
                  <a:srgbClr val="515151"/>
                </a:solidFill>
                <a:latin typeface="Avenir Book"/>
                <a:ea typeface="ＭＳ Ｐゴシック" pitchFamily="-112" charset="-128"/>
                <a:cs typeface="Avenir Book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Avenir Light"/>
                <a:ea typeface="ＭＳ Ｐゴシック" pitchFamily="-112" charset="-128"/>
                <a:cs typeface="Avenir Ligh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Avenir Light"/>
                <a:ea typeface="ＭＳ Ｐゴシック" pitchFamily="-112" charset="-128"/>
                <a:cs typeface="Avenir Ligh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9pPr>
          </a:lstStyle>
          <a:p>
            <a:pPr marL="457200" lvl="1" indent="0">
              <a:buNone/>
            </a:pPr>
            <a:r>
              <a:rPr lang="en-US" b="1" kern="0" dirty="0">
                <a:latin typeface="Avenir Roman" panose="02000503020000020003" pitchFamily="2" charset="0"/>
              </a:rPr>
              <a:t>Problem</a:t>
            </a:r>
            <a:r>
              <a:rPr lang="en-US" kern="0" dirty="0">
                <a:latin typeface="Avenir Roman" panose="02000503020000020003" pitchFamily="2" charset="0"/>
              </a:rPr>
              <a:t>: Quality of lower-bound dictates quality of approx.</a:t>
            </a:r>
            <a:endParaRPr lang="en-US" kern="0" dirty="0"/>
          </a:p>
          <a:p>
            <a:pPr lvl="1"/>
            <a:r>
              <a:rPr lang="en-US" kern="0" dirty="0"/>
              <a:t>Instead of finding a fixed lower-bound</a:t>
            </a:r>
          </a:p>
          <a:p>
            <a:pPr lvl="1"/>
            <a:r>
              <a:rPr lang="en-US" kern="0" dirty="0"/>
              <a:t>We aim to define a </a:t>
            </a:r>
            <a:r>
              <a:rPr lang="en-US" i="1" kern="0" dirty="0"/>
              <a:t>parametric distribution</a:t>
            </a:r>
          </a:p>
          <a:p>
            <a:pPr lvl="1"/>
            <a:r>
              <a:rPr lang="en-US" kern="0" dirty="0"/>
              <a:t>Then, we can minimize the difference to our function</a:t>
            </a:r>
          </a:p>
          <a:p>
            <a:pPr marL="457200" lvl="1" indent="0">
              <a:buNone/>
            </a:pPr>
            <a:endParaRPr lang="en-US" sz="1200" kern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Expectation Maximization</a:t>
            </a:r>
            <a:endParaRPr lang="en-US" dirty="0"/>
          </a:p>
        </p:txBody>
      </p:sp>
      <p:sp>
        <p:nvSpPr>
          <p:cNvPr id="17" name="Espace réservé du pied de page 16">
            <a:extLst>
              <a:ext uri="{FF2B5EF4-FFF2-40B4-BE49-F238E27FC236}">
                <a16:creationId xmlns:a16="http://schemas.microsoft.com/office/drawing/2014/main" id="{DB30B3FA-E954-1241-8095-89BE96349E4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>
                <a:solidFill>
                  <a:srgbClr val="000000"/>
                </a:solidFill>
              </a:rPr>
              <a:t>P. Esling - Music Machine Learning</a:t>
            </a:r>
            <a:endParaRPr lang="fr-FR" dirty="0">
              <a:solidFill>
                <a:srgbClr val="000000"/>
              </a:solidFill>
            </a:endParaRPr>
          </a:p>
        </p:txBody>
      </p:sp>
      <p:sp>
        <p:nvSpPr>
          <p:cNvPr id="21" name="Content Placeholder 12">
            <a:extLst>
              <a:ext uri="{FF2B5EF4-FFF2-40B4-BE49-F238E27FC236}">
                <a16:creationId xmlns:a16="http://schemas.microsoft.com/office/drawing/2014/main" id="{E90344DE-05E0-BE46-8E88-909DC2EFDCB5}"/>
              </a:ext>
            </a:extLst>
          </p:cNvPr>
          <p:cNvSpPr txBox="1">
            <a:spLocks/>
          </p:cNvSpPr>
          <p:nvPr/>
        </p:nvSpPr>
        <p:spPr>
          <a:xfrm>
            <a:off x="-54845" y="904885"/>
            <a:ext cx="9134529" cy="3174992"/>
          </a:xfrm>
          <a:prstGeom prst="rect">
            <a:avLst/>
          </a:prstGeom>
        </p:spPr>
        <p:txBody>
          <a:bodyPr vert="horz"/>
          <a:lstStyle>
            <a:lvl1pPr marL="342900" indent="-342900" algn="l" rtl="0" eaLnBrk="0" fontAlgn="base" hangingPunct="0">
              <a:spcBef>
                <a:spcPts val="1200"/>
              </a:spcBef>
              <a:spcAft>
                <a:spcPct val="0"/>
              </a:spcAft>
              <a:buChar char="•"/>
              <a:defRPr sz="2400" b="0" i="0">
                <a:solidFill>
                  <a:srgbClr val="494949"/>
                </a:solidFill>
                <a:latin typeface="Avenir Heavy"/>
                <a:ea typeface="ＭＳ Ｐゴシック" charset="-128"/>
                <a:cs typeface="Avenir Heavy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 b="0" i="0">
                <a:solidFill>
                  <a:srgbClr val="494949"/>
                </a:solidFill>
                <a:latin typeface="Avenir Medium"/>
                <a:ea typeface="ＭＳ Ｐゴシック" pitchFamily="-112" charset="-128"/>
                <a:cs typeface="Avenir Medium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0" i="0">
                <a:solidFill>
                  <a:srgbClr val="515151"/>
                </a:solidFill>
                <a:latin typeface="Avenir Book"/>
                <a:ea typeface="ＭＳ Ｐゴシック" pitchFamily="-112" charset="-128"/>
                <a:cs typeface="Avenir Book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Avenir Light"/>
                <a:ea typeface="ＭＳ Ｐゴシック" pitchFamily="-112" charset="-128"/>
                <a:cs typeface="Avenir Ligh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Avenir Light"/>
                <a:ea typeface="ＭＳ Ｐゴシック" pitchFamily="-112" charset="-128"/>
                <a:cs typeface="Avenir Ligh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9pPr>
          </a:lstStyle>
          <a:p>
            <a:pPr marL="457200" lvl="1" indent="0">
              <a:buNone/>
            </a:pPr>
            <a:r>
              <a:rPr lang="en-US" kern="0" dirty="0"/>
              <a:t>Writing down the </a:t>
            </a:r>
            <a:r>
              <a:rPr lang="en-US" b="1" kern="0" dirty="0"/>
              <a:t>E</a:t>
            </a:r>
            <a:r>
              <a:rPr lang="en-US" kern="0" dirty="0"/>
              <a:t>(</a:t>
            </a:r>
            <a:r>
              <a:rPr lang="en-US" kern="0" dirty="0" err="1"/>
              <a:t>xpectation</a:t>
            </a:r>
            <a:r>
              <a:rPr lang="en-US" kern="0" dirty="0"/>
              <a:t>)-Step</a:t>
            </a:r>
          </a:p>
          <a:p>
            <a:pPr lvl="1"/>
            <a:r>
              <a:rPr lang="en-US" kern="0" dirty="0"/>
              <a:t>We want to maximize the data likelihood</a:t>
            </a:r>
          </a:p>
          <a:p>
            <a:pPr lvl="1"/>
            <a:endParaRPr lang="en-US" kern="0" dirty="0"/>
          </a:p>
          <a:p>
            <a:pPr lvl="1"/>
            <a:endParaRPr lang="en-US" sz="1600" kern="0" dirty="0"/>
          </a:p>
          <a:p>
            <a:pPr lvl="1"/>
            <a:r>
              <a:rPr lang="en-US" kern="0" dirty="0"/>
              <a:t>However, distribution                   might be too complex</a:t>
            </a:r>
          </a:p>
          <a:p>
            <a:pPr lvl="1"/>
            <a:r>
              <a:rPr lang="en-US" kern="0" dirty="0"/>
              <a:t>If we can find a simpler </a:t>
            </a:r>
            <a:r>
              <a:rPr lang="en-US" b="1" i="1" kern="0" dirty="0"/>
              <a:t>lower bound</a:t>
            </a:r>
          </a:p>
          <a:p>
            <a:pPr lvl="1"/>
            <a:r>
              <a:rPr lang="en-US" kern="0" dirty="0"/>
              <a:t>Then we know that </a:t>
            </a:r>
          </a:p>
          <a:p>
            <a:pPr marL="457200" lvl="1" indent="0">
              <a:buNone/>
            </a:pPr>
            <a:endParaRPr lang="en-US" sz="1200" kern="0" dirty="0"/>
          </a:p>
        </p:txBody>
      </p:sp>
      <p:pic>
        <p:nvPicPr>
          <p:cNvPr id="22" name="Image 21">
            <a:extLst>
              <a:ext uri="{FF2B5EF4-FFF2-40B4-BE49-F238E27FC236}">
                <a16:creationId xmlns:a16="http://schemas.microsoft.com/office/drawing/2014/main" id="{D723F59E-C19E-F64C-9884-5002913E2F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4338" y="1840694"/>
            <a:ext cx="5575190" cy="607199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47B85DC8-341B-1547-BA89-9D860C99FA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2618" y="2524370"/>
            <a:ext cx="1413905" cy="372995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77046F55-7619-8A43-A348-55895F2E6A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1730" y="4565694"/>
            <a:ext cx="572502" cy="353043"/>
          </a:xfrm>
          <a:prstGeom prst="rect">
            <a:avLst/>
          </a:prstGeom>
        </p:spPr>
      </p:pic>
      <p:pic>
        <p:nvPicPr>
          <p:cNvPr id="26" name="Image 25">
            <a:extLst>
              <a:ext uri="{FF2B5EF4-FFF2-40B4-BE49-F238E27FC236}">
                <a16:creationId xmlns:a16="http://schemas.microsoft.com/office/drawing/2014/main" id="{860A27FF-3A4A-C049-8E0D-B0002BAA26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0074" y="2985616"/>
            <a:ext cx="1841548" cy="353043"/>
          </a:xfrm>
          <a:prstGeom prst="rect">
            <a:avLst/>
          </a:prstGeom>
        </p:spPr>
      </p:pic>
      <p:pic>
        <p:nvPicPr>
          <p:cNvPr id="27" name="Image 26">
            <a:extLst>
              <a:ext uri="{FF2B5EF4-FFF2-40B4-BE49-F238E27FC236}">
                <a16:creationId xmlns:a16="http://schemas.microsoft.com/office/drawing/2014/main" id="{F8BA7779-917F-624D-9220-9B95D3DA87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80215" y="3476345"/>
            <a:ext cx="3826221" cy="486626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F9F88CD7-94FC-5D44-BAF4-BD9BB04CA7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53358" y="4991423"/>
            <a:ext cx="706086" cy="353043"/>
          </a:xfrm>
          <a:prstGeom prst="rect">
            <a:avLst/>
          </a:prstGeom>
        </p:spPr>
      </p:pic>
      <p:pic>
        <p:nvPicPr>
          <p:cNvPr id="28" name="Image 27">
            <a:extLst>
              <a:ext uri="{FF2B5EF4-FFF2-40B4-BE49-F238E27FC236}">
                <a16:creationId xmlns:a16="http://schemas.microsoft.com/office/drawing/2014/main" id="{23F295E4-F73E-DE4E-B975-B0F2D64FE77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16388" y="5942556"/>
            <a:ext cx="3071091" cy="427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946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Intuitive understanding of </a:t>
            </a:r>
            <a:r>
              <a:rPr lang="en-US" altLang="en-US" i="1" dirty="0"/>
              <a:t>lower bounding</a:t>
            </a:r>
          </a:p>
        </p:txBody>
      </p:sp>
      <p:sp>
        <p:nvSpPr>
          <p:cNvPr id="91140" name="Line 3"/>
          <p:cNvSpPr>
            <a:spLocks noChangeShapeType="1"/>
          </p:cNvSpPr>
          <p:nvPr/>
        </p:nvSpPr>
        <p:spPr bwMode="auto">
          <a:xfrm>
            <a:off x="821053" y="5129007"/>
            <a:ext cx="653332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1141" name="Line 4"/>
          <p:cNvSpPr>
            <a:spLocks noChangeShapeType="1"/>
          </p:cNvSpPr>
          <p:nvPr/>
        </p:nvSpPr>
        <p:spPr bwMode="auto">
          <a:xfrm flipH="1" flipV="1">
            <a:off x="1113913" y="2074381"/>
            <a:ext cx="0" cy="328322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1144" name="Freeform 7"/>
          <p:cNvSpPr>
            <a:spLocks/>
          </p:cNvSpPr>
          <p:nvPr/>
        </p:nvSpPr>
        <p:spPr bwMode="auto">
          <a:xfrm>
            <a:off x="1392487" y="2401176"/>
            <a:ext cx="5504688" cy="2423031"/>
          </a:xfrm>
          <a:custGeom>
            <a:avLst/>
            <a:gdLst>
              <a:gd name="T0" fmla="*/ 0 w 3360"/>
              <a:gd name="T1" fmla="*/ 2147483647 h 1584"/>
              <a:gd name="T2" fmla="*/ 2147483647 w 3360"/>
              <a:gd name="T3" fmla="*/ 2147483647 h 1584"/>
              <a:gd name="T4" fmla="*/ 2147483647 w 3360"/>
              <a:gd name="T5" fmla="*/ 2147483647 h 1584"/>
              <a:gd name="T6" fmla="*/ 2147483647 w 3360"/>
              <a:gd name="T7" fmla="*/ 2147483647 h 1584"/>
              <a:gd name="T8" fmla="*/ 2147483647 w 3360"/>
              <a:gd name="T9" fmla="*/ 2147483647 h 1584"/>
              <a:gd name="T10" fmla="*/ 2147483647 w 3360"/>
              <a:gd name="T11" fmla="*/ 2147483647 h 1584"/>
              <a:gd name="T12" fmla="*/ 2147483647 w 3360"/>
              <a:gd name="T13" fmla="*/ 2147483647 h 1584"/>
              <a:gd name="T14" fmla="*/ 2147483647 w 3360"/>
              <a:gd name="T15" fmla="*/ 2147483647 h 1584"/>
              <a:gd name="T16" fmla="*/ 2147483647 w 3360"/>
              <a:gd name="T17" fmla="*/ 2147483647 h 1584"/>
              <a:gd name="T18" fmla="*/ 2147483647 w 3360"/>
              <a:gd name="T19" fmla="*/ 2147483647 h 1584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3360"/>
              <a:gd name="T31" fmla="*/ 0 h 1584"/>
              <a:gd name="T32" fmla="*/ 3360 w 3360"/>
              <a:gd name="T33" fmla="*/ 1584 h 1584"/>
              <a:gd name="connsiteX0" fmla="*/ 0 w 10000"/>
              <a:gd name="connsiteY0" fmla="*/ 9357 h 9660"/>
              <a:gd name="connsiteX1" fmla="*/ 1286 w 10000"/>
              <a:gd name="connsiteY1" fmla="*/ 4812 h 9660"/>
              <a:gd name="connsiteX2" fmla="*/ 1857 w 10000"/>
              <a:gd name="connsiteY2" fmla="*/ 6630 h 9660"/>
              <a:gd name="connsiteX3" fmla="*/ 3000 w 10000"/>
              <a:gd name="connsiteY3" fmla="*/ 4812 h 9660"/>
              <a:gd name="connsiteX4" fmla="*/ 4150 w 10000"/>
              <a:gd name="connsiteY4" fmla="*/ 25 h 9660"/>
              <a:gd name="connsiteX5" fmla="*/ 5429 w 10000"/>
              <a:gd name="connsiteY5" fmla="*/ 2993 h 9660"/>
              <a:gd name="connsiteX6" fmla="*/ 6857 w 10000"/>
              <a:gd name="connsiteY6" fmla="*/ 3902 h 9660"/>
              <a:gd name="connsiteX7" fmla="*/ 7714 w 10000"/>
              <a:gd name="connsiteY7" fmla="*/ 5721 h 9660"/>
              <a:gd name="connsiteX8" fmla="*/ 8714 w 10000"/>
              <a:gd name="connsiteY8" fmla="*/ 6630 h 9660"/>
              <a:gd name="connsiteX9" fmla="*/ 10000 w 10000"/>
              <a:gd name="connsiteY9" fmla="*/ 9660 h 9660"/>
              <a:gd name="connsiteX0" fmla="*/ 0 w 10000"/>
              <a:gd name="connsiteY0" fmla="*/ 9661 h 9975"/>
              <a:gd name="connsiteX1" fmla="*/ 1286 w 10000"/>
              <a:gd name="connsiteY1" fmla="*/ 4956 h 9975"/>
              <a:gd name="connsiteX2" fmla="*/ 1857 w 10000"/>
              <a:gd name="connsiteY2" fmla="*/ 6838 h 9975"/>
              <a:gd name="connsiteX3" fmla="*/ 3000 w 10000"/>
              <a:gd name="connsiteY3" fmla="*/ 4956 h 9975"/>
              <a:gd name="connsiteX4" fmla="*/ 4150 w 10000"/>
              <a:gd name="connsiteY4" fmla="*/ 1 h 9975"/>
              <a:gd name="connsiteX5" fmla="*/ 5429 w 10000"/>
              <a:gd name="connsiteY5" fmla="*/ 3073 h 9975"/>
              <a:gd name="connsiteX6" fmla="*/ 6857 w 10000"/>
              <a:gd name="connsiteY6" fmla="*/ 4014 h 9975"/>
              <a:gd name="connsiteX7" fmla="*/ 7714 w 10000"/>
              <a:gd name="connsiteY7" fmla="*/ 5897 h 9975"/>
              <a:gd name="connsiteX8" fmla="*/ 8714 w 10000"/>
              <a:gd name="connsiteY8" fmla="*/ 6838 h 9975"/>
              <a:gd name="connsiteX9" fmla="*/ 10000 w 10000"/>
              <a:gd name="connsiteY9" fmla="*/ 9975 h 9975"/>
              <a:gd name="connsiteX0" fmla="*/ 0 w 10000"/>
              <a:gd name="connsiteY0" fmla="*/ 9685 h 10000"/>
              <a:gd name="connsiteX1" fmla="*/ 1286 w 10000"/>
              <a:gd name="connsiteY1" fmla="*/ 4968 h 10000"/>
              <a:gd name="connsiteX2" fmla="*/ 2264 w 10000"/>
              <a:gd name="connsiteY2" fmla="*/ 6727 h 10000"/>
              <a:gd name="connsiteX3" fmla="*/ 3000 w 10000"/>
              <a:gd name="connsiteY3" fmla="*/ 4968 h 10000"/>
              <a:gd name="connsiteX4" fmla="*/ 4150 w 10000"/>
              <a:gd name="connsiteY4" fmla="*/ 1 h 10000"/>
              <a:gd name="connsiteX5" fmla="*/ 5429 w 10000"/>
              <a:gd name="connsiteY5" fmla="*/ 3081 h 10000"/>
              <a:gd name="connsiteX6" fmla="*/ 6857 w 10000"/>
              <a:gd name="connsiteY6" fmla="*/ 4024 h 10000"/>
              <a:gd name="connsiteX7" fmla="*/ 7714 w 10000"/>
              <a:gd name="connsiteY7" fmla="*/ 5912 h 10000"/>
              <a:gd name="connsiteX8" fmla="*/ 8714 w 10000"/>
              <a:gd name="connsiteY8" fmla="*/ 6855 h 10000"/>
              <a:gd name="connsiteX9" fmla="*/ 10000 w 10000"/>
              <a:gd name="connsiteY9" fmla="*/ 10000 h 10000"/>
              <a:gd name="connsiteX0" fmla="*/ 0 w 10000"/>
              <a:gd name="connsiteY0" fmla="*/ 9685 h 10000"/>
              <a:gd name="connsiteX1" fmla="*/ 1286 w 10000"/>
              <a:gd name="connsiteY1" fmla="*/ 4968 h 10000"/>
              <a:gd name="connsiteX2" fmla="*/ 2264 w 10000"/>
              <a:gd name="connsiteY2" fmla="*/ 6727 h 10000"/>
              <a:gd name="connsiteX3" fmla="*/ 3000 w 10000"/>
              <a:gd name="connsiteY3" fmla="*/ 4968 h 10000"/>
              <a:gd name="connsiteX4" fmla="*/ 4150 w 10000"/>
              <a:gd name="connsiteY4" fmla="*/ 1 h 10000"/>
              <a:gd name="connsiteX5" fmla="*/ 5429 w 10000"/>
              <a:gd name="connsiteY5" fmla="*/ 3081 h 10000"/>
              <a:gd name="connsiteX6" fmla="*/ 6857 w 10000"/>
              <a:gd name="connsiteY6" fmla="*/ 4024 h 10000"/>
              <a:gd name="connsiteX7" fmla="*/ 7714 w 10000"/>
              <a:gd name="connsiteY7" fmla="*/ 5912 h 10000"/>
              <a:gd name="connsiteX8" fmla="*/ 8714 w 10000"/>
              <a:gd name="connsiteY8" fmla="*/ 6855 h 10000"/>
              <a:gd name="connsiteX9" fmla="*/ 10000 w 10000"/>
              <a:gd name="connsiteY9" fmla="*/ 10000 h 10000"/>
              <a:gd name="connsiteX0" fmla="*/ 0 w 10000"/>
              <a:gd name="connsiteY0" fmla="*/ 9685 h 10000"/>
              <a:gd name="connsiteX1" fmla="*/ 1112 w 10000"/>
              <a:gd name="connsiteY1" fmla="*/ 4968 h 10000"/>
              <a:gd name="connsiteX2" fmla="*/ 2264 w 10000"/>
              <a:gd name="connsiteY2" fmla="*/ 6727 h 10000"/>
              <a:gd name="connsiteX3" fmla="*/ 3000 w 10000"/>
              <a:gd name="connsiteY3" fmla="*/ 4968 h 10000"/>
              <a:gd name="connsiteX4" fmla="*/ 4150 w 10000"/>
              <a:gd name="connsiteY4" fmla="*/ 1 h 10000"/>
              <a:gd name="connsiteX5" fmla="*/ 5429 w 10000"/>
              <a:gd name="connsiteY5" fmla="*/ 3081 h 10000"/>
              <a:gd name="connsiteX6" fmla="*/ 6857 w 10000"/>
              <a:gd name="connsiteY6" fmla="*/ 4024 h 10000"/>
              <a:gd name="connsiteX7" fmla="*/ 7714 w 10000"/>
              <a:gd name="connsiteY7" fmla="*/ 5912 h 10000"/>
              <a:gd name="connsiteX8" fmla="*/ 8714 w 10000"/>
              <a:gd name="connsiteY8" fmla="*/ 6855 h 10000"/>
              <a:gd name="connsiteX9" fmla="*/ 10000 w 10000"/>
              <a:gd name="connsiteY9" fmla="*/ 10000 h 10000"/>
              <a:gd name="connsiteX0" fmla="*/ 0 w 10581"/>
              <a:gd name="connsiteY0" fmla="*/ 10517 h 10517"/>
              <a:gd name="connsiteX1" fmla="*/ 1693 w 10581"/>
              <a:gd name="connsiteY1" fmla="*/ 4968 h 10517"/>
              <a:gd name="connsiteX2" fmla="*/ 2845 w 10581"/>
              <a:gd name="connsiteY2" fmla="*/ 6727 h 10517"/>
              <a:gd name="connsiteX3" fmla="*/ 3581 w 10581"/>
              <a:gd name="connsiteY3" fmla="*/ 4968 h 10517"/>
              <a:gd name="connsiteX4" fmla="*/ 4731 w 10581"/>
              <a:gd name="connsiteY4" fmla="*/ 1 h 10517"/>
              <a:gd name="connsiteX5" fmla="*/ 6010 w 10581"/>
              <a:gd name="connsiteY5" fmla="*/ 3081 h 10517"/>
              <a:gd name="connsiteX6" fmla="*/ 7438 w 10581"/>
              <a:gd name="connsiteY6" fmla="*/ 4024 h 10517"/>
              <a:gd name="connsiteX7" fmla="*/ 8295 w 10581"/>
              <a:gd name="connsiteY7" fmla="*/ 5912 h 10517"/>
              <a:gd name="connsiteX8" fmla="*/ 9295 w 10581"/>
              <a:gd name="connsiteY8" fmla="*/ 6855 h 10517"/>
              <a:gd name="connsiteX9" fmla="*/ 10581 w 10581"/>
              <a:gd name="connsiteY9" fmla="*/ 10000 h 10517"/>
              <a:gd name="connsiteX0" fmla="*/ 0 w 10581"/>
              <a:gd name="connsiteY0" fmla="*/ 10517 h 10517"/>
              <a:gd name="connsiteX1" fmla="*/ 1693 w 10581"/>
              <a:gd name="connsiteY1" fmla="*/ 4968 h 10517"/>
              <a:gd name="connsiteX2" fmla="*/ 2845 w 10581"/>
              <a:gd name="connsiteY2" fmla="*/ 6727 h 10517"/>
              <a:gd name="connsiteX3" fmla="*/ 3581 w 10581"/>
              <a:gd name="connsiteY3" fmla="*/ 4968 h 10517"/>
              <a:gd name="connsiteX4" fmla="*/ 4731 w 10581"/>
              <a:gd name="connsiteY4" fmla="*/ 1 h 10517"/>
              <a:gd name="connsiteX5" fmla="*/ 6010 w 10581"/>
              <a:gd name="connsiteY5" fmla="*/ 3081 h 10517"/>
              <a:gd name="connsiteX6" fmla="*/ 7438 w 10581"/>
              <a:gd name="connsiteY6" fmla="*/ 4024 h 10517"/>
              <a:gd name="connsiteX7" fmla="*/ 8295 w 10581"/>
              <a:gd name="connsiteY7" fmla="*/ 5912 h 10517"/>
              <a:gd name="connsiteX8" fmla="*/ 9295 w 10581"/>
              <a:gd name="connsiteY8" fmla="*/ 6855 h 10517"/>
              <a:gd name="connsiteX9" fmla="*/ 10581 w 10581"/>
              <a:gd name="connsiteY9" fmla="*/ 10000 h 10517"/>
              <a:gd name="connsiteX0" fmla="*/ 0 w 10320"/>
              <a:gd name="connsiteY0" fmla="*/ 9877 h 10000"/>
              <a:gd name="connsiteX1" fmla="*/ 1432 w 10320"/>
              <a:gd name="connsiteY1" fmla="*/ 4968 h 10000"/>
              <a:gd name="connsiteX2" fmla="*/ 2584 w 10320"/>
              <a:gd name="connsiteY2" fmla="*/ 6727 h 10000"/>
              <a:gd name="connsiteX3" fmla="*/ 3320 w 10320"/>
              <a:gd name="connsiteY3" fmla="*/ 4968 h 10000"/>
              <a:gd name="connsiteX4" fmla="*/ 4470 w 10320"/>
              <a:gd name="connsiteY4" fmla="*/ 1 h 10000"/>
              <a:gd name="connsiteX5" fmla="*/ 5749 w 10320"/>
              <a:gd name="connsiteY5" fmla="*/ 3081 h 10000"/>
              <a:gd name="connsiteX6" fmla="*/ 7177 w 10320"/>
              <a:gd name="connsiteY6" fmla="*/ 4024 h 10000"/>
              <a:gd name="connsiteX7" fmla="*/ 8034 w 10320"/>
              <a:gd name="connsiteY7" fmla="*/ 5912 h 10000"/>
              <a:gd name="connsiteX8" fmla="*/ 9034 w 10320"/>
              <a:gd name="connsiteY8" fmla="*/ 6855 h 10000"/>
              <a:gd name="connsiteX9" fmla="*/ 10320 w 10320"/>
              <a:gd name="connsiteY9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320" h="10000">
                <a:moveTo>
                  <a:pt x="0" y="9877"/>
                </a:moveTo>
                <a:cubicBezTo>
                  <a:pt x="808" y="8075"/>
                  <a:pt x="1001" y="5493"/>
                  <a:pt x="1432" y="4968"/>
                </a:cubicBezTo>
                <a:cubicBezTo>
                  <a:pt x="1863" y="4443"/>
                  <a:pt x="2269" y="6727"/>
                  <a:pt x="2584" y="6727"/>
                </a:cubicBezTo>
                <a:cubicBezTo>
                  <a:pt x="2899" y="6727"/>
                  <a:pt x="3006" y="6089"/>
                  <a:pt x="3320" y="4968"/>
                </a:cubicBezTo>
                <a:cubicBezTo>
                  <a:pt x="3634" y="3847"/>
                  <a:pt x="4065" y="-68"/>
                  <a:pt x="4470" y="1"/>
                </a:cubicBezTo>
                <a:cubicBezTo>
                  <a:pt x="4875" y="70"/>
                  <a:pt x="5298" y="2411"/>
                  <a:pt x="5749" y="3081"/>
                </a:cubicBezTo>
                <a:cubicBezTo>
                  <a:pt x="6200" y="3751"/>
                  <a:pt x="6796" y="3553"/>
                  <a:pt x="7177" y="4024"/>
                </a:cubicBezTo>
                <a:cubicBezTo>
                  <a:pt x="7558" y="4496"/>
                  <a:pt x="7725" y="5440"/>
                  <a:pt x="8034" y="5912"/>
                </a:cubicBezTo>
                <a:cubicBezTo>
                  <a:pt x="8344" y="6383"/>
                  <a:pt x="8653" y="6173"/>
                  <a:pt x="9034" y="6855"/>
                </a:cubicBezTo>
                <a:cubicBezTo>
                  <a:pt x="9415" y="7536"/>
                  <a:pt x="9868" y="8768"/>
                  <a:pt x="10320" y="10000"/>
                </a:cubicBezTo>
              </a:path>
            </a:pathLst>
          </a:custGeom>
          <a:noFill/>
          <a:ln w="38100">
            <a:solidFill>
              <a:srgbClr val="007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1145" name="Freeform 8"/>
          <p:cNvSpPr>
            <a:spLocks/>
          </p:cNvSpPr>
          <p:nvPr/>
        </p:nvSpPr>
        <p:spPr bwMode="auto">
          <a:xfrm>
            <a:off x="4051761" y="3519297"/>
            <a:ext cx="2030647" cy="1445447"/>
          </a:xfrm>
          <a:custGeom>
            <a:avLst/>
            <a:gdLst>
              <a:gd name="T0" fmla="*/ 2147483647 w 1152"/>
              <a:gd name="T1" fmla="*/ 2147483647 h 776"/>
              <a:gd name="T2" fmla="*/ 2147483647 w 1152"/>
              <a:gd name="T3" fmla="*/ 2147483647 h 776"/>
              <a:gd name="T4" fmla="*/ 2147483647 w 1152"/>
              <a:gd name="T5" fmla="*/ 2147483647 h 776"/>
              <a:gd name="T6" fmla="*/ 2147483647 w 1152"/>
              <a:gd name="T7" fmla="*/ 2147483647 h 776"/>
              <a:gd name="T8" fmla="*/ 0 w 1152"/>
              <a:gd name="T9" fmla="*/ 2147483647 h 77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152"/>
              <a:gd name="T16" fmla="*/ 0 h 776"/>
              <a:gd name="T17" fmla="*/ 1152 w 1152"/>
              <a:gd name="T18" fmla="*/ 776 h 776"/>
              <a:gd name="connsiteX0" fmla="*/ 10649 w 10649"/>
              <a:gd name="connsiteY0" fmla="*/ 9915 h 9915"/>
              <a:gd name="connsiteX1" fmla="*/ 8149 w 10649"/>
              <a:gd name="connsiteY1" fmla="*/ 1874 h 9915"/>
              <a:gd name="connsiteX2" fmla="*/ 5232 w 10649"/>
              <a:gd name="connsiteY2" fmla="*/ 18 h 9915"/>
              <a:gd name="connsiteX3" fmla="*/ 2732 w 10649"/>
              <a:gd name="connsiteY3" fmla="*/ 2492 h 9915"/>
              <a:gd name="connsiteX4" fmla="*/ 0 w 10649"/>
              <a:gd name="connsiteY4" fmla="*/ 9836 h 9915"/>
              <a:gd name="connsiteX0" fmla="*/ 10000 w 10000"/>
              <a:gd name="connsiteY0" fmla="*/ 10000 h 10000"/>
              <a:gd name="connsiteX1" fmla="*/ 7652 w 10000"/>
              <a:gd name="connsiteY1" fmla="*/ 1890 h 10000"/>
              <a:gd name="connsiteX2" fmla="*/ 4913 w 10000"/>
              <a:gd name="connsiteY2" fmla="*/ 18 h 10000"/>
              <a:gd name="connsiteX3" fmla="*/ 2565 w 10000"/>
              <a:gd name="connsiteY3" fmla="*/ 2513 h 10000"/>
              <a:gd name="connsiteX4" fmla="*/ 0 w 10000"/>
              <a:gd name="connsiteY4" fmla="*/ 9920 h 10000"/>
              <a:gd name="connsiteX0" fmla="*/ 10000 w 10000"/>
              <a:gd name="connsiteY0" fmla="*/ 10000 h 10000"/>
              <a:gd name="connsiteX1" fmla="*/ 7652 w 10000"/>
              <a:gd name="connsiteY1" fmla="*/ 1890 h 10000"/>
              <a:gd name="connsiteX2" fmla="*/ 4913 w 10000"/>
              <a:gd name="connsiteY2" fmla="*/ 18 h 10000"/>
              <a:gd name="connsiteX3" fmla="*/ 2565 w 10000"/>
              <a:gd name="connsiteY3" fmla="*/ 2513 h 10000"/>
              <a:gd name="connsiteX4" fmla="*/ 0 w 10000"/>
              <a:gd name="connsiteY4" fmla="*/ 9920 h 10000"/>
              <a:gd name="connsiteX0" fmla="*/ 10427 w 10427"/>
              <a:gd name="connsiteY0" fmla="*/ 9920 h 9920"/>
              <a:gd name="connsiteX1" fmla="*/ 7652 w 10427"/>
              <a:gd name="connsiteY1" fmla="*/ 1890 h 9920"/>
              <a:gd name="connsiteX2" fmla="*/ 4913 w 10427"/>
              <a:gd name="connsiteY2" fmla="*/ 18 h 9920"/>
              <a:gd name="connsiteX3" fmla="*/ 2565 w 10427"/>
              <a:gd name="connsiteY3" fmla="*/ 2513 h 9920"/>
              <a:gd name="connsiteX4" fmla="*/ 0 w 10427"/>
              <a:gd name="connsiteY4" fmla="*/ 9920 h 9920"/>
              <a:gd name="connsiteX0" fmla="*/ 10000 w 10000"/>
              <a:gd name="connsiteY0" fmla="*/ 10000 h 10000"/>
              <a:gd name="connsiteX1" fmla="*/ 7339 w 10000"/>
              <a:gd name="connsiteY1" fmla="*/ 1905 h 10000"/>
              <a:gd name="connsiteX2" fmla="*/ 4712 w 10000"/>
              <a:gd name="connsiteY2" fmla="*/ 18 h 10000"/>
              <a:gd name="connsiteX3" fmla="*/ 2460 w 10000"/>
              <a:gd name="connsiteY3" fmla="*/ 2533 h 10000"/>
              <a:gd name="connsiteX4" fmla="*/ 0 w 10000"/>
              <a:gd name="connsiteY4" fmla="*/ 10000 h 10000"/>
              <a:gd name="connsiteX0" fmla="*/ 10000 w 10000"/>
              <a:gd name="connsiteY0" fmla="*/ 9845 h 9845"/>
              <a:gd name="connsiteX1" fmla="*/ 7339 w 10000"/>
              <a:gd name="connsiteY1" fmla="*/ 1750 h 9845"/>
              <a:gd name="connsiteX2" fmla="*/ 4829 w 10000"/>
              <a:gd name="connsiteY2" fmla="*/ 24 h 9845"/>
              <a:gd name="connsiteX3" fmla="*/ 2460 w 10000"/>
              <a:gd name="connsiteY3" fmla="*/ 2378 h 9845"/>
              <a:gd name="connsiteX4" fmla="*/ 0 w 10000"/>
              <a:gd name="connsiteY4" fmla="*/ 9845 h 9845"/>
              <a:gd name="connsiteX0" fmla="*/ 10000 w 10000"/>
              <a:gd name="connsiteY0" fmla="*/ 9980 h 9980"/>
              <a:gd name="connsiteX1" fmla="*/ 7514 w 10000"/>
              <a:gd name="connsiteY1" fmla="*/ 2086 h 9980"/>
              <a:gd name="connsiteX2" fmla="*/ 4829 w 10000"/>
              <a:gd name="connsiteY2" fmla="*/ 4 h 9980"/>
              <a:gd name="connsiteX3" fmla="*/ 2460 w 10000"/>
              <a:gd name="connsiteY3" fmla="*/ 2395 h 9980"/>
              <a:gd name="connsiteX4" fmla="*/ 0 w 10000"/>
              <a:gd name="connsiteY4" fmla="*/ 9980 h 9980"/>
              <a:gd name="connsiteX0" fmla="*/ 10000 w 10000"/>
              <a:gd name="connsiteY0" fmla="*/ 9999 h 9999"/>
              <a:gd name="connsiteX1" fmla="*/ 7514 w 10000"/>
              <a:gd name="connsiteY1" fmla="*/ 2089 h 9999"/>
              <a:gd name="connsiteX2" fmla="*/ 4829 w 10000"/>
              <a:gd name="connsiteY2" fmla="*/ 3 h 9999"/>
              <a:gd name="connsiteX3" fmla="*/ 2460 w 10000"/>
              <a:gd name="connsiteY3" fmla="*/ 2399 h 9999"/>
              <a:gd name="connsiteX4" fmla="*/ 0 w 10000"/>
              <a:gd name="connsiteY4" fmla="*/ 9999 h 9999"/>
              <a:gd name="connsiteX0" fmla="*/ 10000 w 10000"/>
              <a:gd name="connsiteY0" fmla="*/ 10003 h 10003"/>
              <a:gd name="connsiteX1" fmla="*/ 7339 w 10000"/>
              <a:gd name="connsiteY1" fmla="*/ 1928 h 10003"/>
              <a:gd name="connsiteX2" fmla="*/ 4829 w 10000"/>
              <a:gd name="connsiteY2" fmla="*/ 6 h 10003"/>
              <a:gd name="connsiteX3" fmla="*/ 2460 w 10000"/>
              <a:gd name="connsiteY3" fmla="*/ 2402 h 10003"/>
              <a:gd name="connsiteX4" fmla="*/ 0 w 10000"/>
              <a:gd name="connsiteY4" fmla="*/ 10003 h 10003"/>
              <a:gd name="connsiteX0" fmla="*/ 10000 w 10000"/>
              <a:gd name="connsiteY0" fmla="*/ 10003 h 10003"/>
              <a:gd name="connsiteX1" fmla="*/ 7339 w 10000"/>
              <a:gd name="connsiteY1" fmla="*/ 1928 h 10003"/>
              <a:gd name="connsiteX2" fmla="*/ 4829 w 10000"/>
              <a:gd name="connsiteY2" fmla="*/ 6 h 10003"/>
              <a:gd name="connsiteX3" fmla="*/ 2460 w 10000"/>
              <a:gd name="connsiteY3" fmla="*/ 2402 h 10003"/>
              <a:gd name="connsiteX4" fmla="*/ 0 w 10000"/>
              <a:gd name="connsiteY4" fmla="*/ 10003 h 10003"/>
              <a:gd name="connsiteX0" fmla="*/ 10000 w 10000"/>
              <a:gd name="connsiteY0" fmla="*/ 10003 h 10003"/>
              <a:gd name="connsiteX1" fmla="*/ 7339 w 10000"/>
              <a:gd name="connsiteY1" fmla="*/ 1928 h 10003"/>
              <a:gd name="connsiteX2" fmla="*/ 4829 w 10000"/>
              <a:gd name="connsiteY2" fmla="*/ 6 h 10003"/>
              <a:gd name="connsiteX3" fmla="*/ 2460 w 10000"/>
              <a:gd name="connsiteY3" fmla="*/ 2402 h 10003"/>
              <a:gd name="connsiteX4" fmla="*/ 0 w 10000"/>
              <a:gd name="connsiteY4" fmla="*/ 10003 h 10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3">
                <a:moveTo>
                  <a:pt x="10000" y="10003"/>
                </a:moveTo>
                <a:cubicBezTo>
                  <a:pt x="8462" y="7519"/>
                  <a:pt x="7909" y="3265"/>
                  <a:pt x="7339" y="1928"/>
                </a:cubicBezTo>
                <a:cubicBezTo>
                  <a:pt x="6769" y="591"/>
                  <a:pt x="5642" y="-73"/>
                  <a:pt x="4829" y="6"/>
                </a:cubicBezTo>
                <a:cubicBezTo>
                  <a:pt x="4016" y="85"/>
                  <a:pt x="3149" y="696"/>
                  <a:pt x="2460" y="2402"/>
                </a:cubicBezTo>
                <a:cubicBezTo>
                  <a:pt x="1889" y="4522"/>
                  <a:pt x="1589" y="7016"/>
                  <a:pt x="0" y="10003"/>
                </a:cubicBezTo>
              </a:path>
            </a:pathLst>
          </a:cu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1147" name="Text Box 10"/>
          <p:cNvSpPr txBox="1">
            <a:spLocks noChangeArrowheads="1"/>
          </p:cNvSpPr>
          <p:nvPr/>
        </p:nvSpPr>
        <p:spPr bwMode="auto">
          <a:xfrm>
            <a:off x="5590282" y="3403166"/>
            <a:ext cx="172085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800" b="0" dirty="0">
                <a:latin typeface="Avenir Roman" panose="02000503020000020003" pitchFamily="2" charset="0"/>
              </a:rPr>
              <a:t>current guess</a:t>
            </a:r>
          </a:p>
        </p:txBody>
      </p:sp>
      <p:sp>
        <p:nvSpPr>
          <p:cNvPr id="91148" name="Text Box 11"/>
          <p:cNvSpPr txBox="1">
            <a:spLocks noChangeArrowheads="1"/>
          </p:cNvSpPr>
          <p:nvPr/>
        </p:nvSpPr>
        <p:spPr bwMode="auto">
          <a:xfrm>
            <a:off x="5191006" y="1767370"/>
            <a:ext cx="172085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2000" b="0" dirty="0">
                <a:latin typeface="Avenir Roman" panose="02000503020000020003" pitchFamily="2" charset="0"/>
              </a:rPr>
              <a:t>Lower bound</a:t>
            </a:r>
          </a:p>
        </p:txBody>
      </p:sp>
      <p:sp>
        <p:nvSpPr>
          <p:cNvPr id="91149" name="Line 12"/>
          <p:cNvSpPr>
            <a:spLocks noChangeShapeType="1"/>
          </p:cNvSpPr>
          <p:nvPr/>
        </p:nvSpPr>
        <p:spPr bwMode="auto">
          <a:xfrm>
            <a:off x="5068375" y="3276457"/>
            <a:ext cx="0" cy="5334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1151" name="Text Box 14"/>
          <p:cNvSpPr txBox="1">
            <a:spLocks noChangeArrowheads="1"/>
          </p:cNvSpPr>
          <p:nvPr/>
        </p:nvSpPr>
        <p:spPr bwMode="auto">
          <a:xfrm>
            <a:off x="4353315" y="2794358"/>
            <a:ext cx="131352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800" b="0" dirty="0">
                <a:latin typeface="Avenir Roman" panose="02000503020000020003" pitchFamily="2" charset="0"/>
              </a:rPr>
              <a:t>next guess</a:t>
            </a:r>
          </a:p>
        </p:txBody>
      </p:sp>
      <p:sp>
        <p:nvSpPr>
          <p:cNvPr id="91152" name="Text Box 15"/>
          <p:cNvSpPr txBox="1">
            <a:spLocks noChangeArrowheads="1"/>
          </p:cNvSpPr>
          <p:nvPr/>
        </p:nvSpPr>
        <p:spPr bwMode="auto">
          <a:xfrm>
            <a:off x="1665323" y="5419918"/>
            <a:ext cx="5645809" cy="958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en-US" sz="2400" i="0" dirty="0">
                <a:latin typeface="Avenir Roman" panose="02000503020000020003" pitchFamily="2" charset="0"/>
              </a:rPr>
              <a:t>E-step</a:t>
            </a:r>
            <a:r>
              <a:rPr lang="en-US" altLang="en-US" sz="2400" b="0" i="0" dirty="0">
                <a:latin typeface="Avenir Roman" panose="02000503020000020003" pitchFamily="2" charset="0"/>
              </a:rPr>
              <a:t> = computing the lower bound</a:t>
            </a:r>
          </a:p>
          <a:p>
            <a:pPr>
              <a:lnSpc>
                <a:spcPct val="120000"/>
              </a:lnSpc>
            </a:pPr>
            <a:r>
              <a:rPr lang="en-US" altLang="en-US" sz="2400" i="0" dirty="0">
                <a:latin typeface="Avenir Roman" panose="02000503020000020003" pitchFamily="2" charset="0"/>
              </a:rPr>
              <a:t>M-step</a:t>
            </a:r>
            <a:r>
              <a:rPr lang="en-US" altLang="en-US" sz="2400" b="0" i="0" dirty="0">
                <a:latin typeface="Avenir Roman" panose="02000503020000020003" pitchFamily="2" charset="0"/>
              </a:rPr>
              <a:t> = maximizing the lower bound</a:t>
            </a:r>
          </a:p>
        </p:txBody>
      </p: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967E54CB-18A7-F94B-964C-2C2C3FC835C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>
                <a:solidFill>
                  <a:srgbClr val="000000"/>
                </a:solidFill>
              </a:rPr>
              <a:t>P. Esling - Music Machine Learning</a:t>
            </a:r>
            <a:endParaRPr lang="fr-FR" dirty="0">
              <a:solidFill>
                <a:srgbClr val="000000"/>
              </a:solidFill>
            </a:endParaRPr>
          </a:p>
        </p:txBody>
      </p:sp>
      <p:grpSp>
        <p:nvGrpSpPr>
          <p:cNvPr id="23" name="Group 7">
            <a:extLst>
              <a:ext uri="{FF2B5EF4-FFF2-40B4-BE49-F238E27FC236}">
                <a16:creationId xmlns:a16="http://schemas.microsoft.com/office/drawing/2014/main" id="{A57564C6-68A5-BC45-931F-F700CE2FA62B}"/>
              </a:ext>
            </a:extLst>
          </p:cNvPr>
          <p:cNvGrpSpPr/>
          <p:nvPr/>
        </p:nvGrpSpPr>
        <p:grpSpPr>
          <a:xfrm>
            <a:off x="5223815" y="2089216"/>
            <a:ext cx="3596657" cy="1477691"/>
            <a:chOff x="4816662" y="3080746"/>
            <a:chExt cx="3596657" cy="1477691"/>
          </a:xfrm>
        </p:grpSpPr>
        <p:sp>
          <p:nvSpPr>
            <p:cNvPr id="24" name="TextBox 1">
              <a:extLst>
                <a:ext uri="{FF2B5EF4-FFF2-40B4-BE49-F238E27FC236}">
                  <a16:creationId xmlns:a16="http://schemas.microsoft.com/office/drawing/2014/main" id="{115CC3D7-896F-664D-B184-C3E9BD8631E6}"/>
                </a:ext>
              </a:extLst>
            </p:cNvPr>
            <p:cNvSpPr txBox="1"/>
            <p:nvPr/>
          </p:nvSpPr>
          <p:spPr>
            <a:xfrm>
              <a:off x="4816662" y="3080746"/>
              <a:ext cx="3596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Easier to optimize</a:t>
              </a:r>
            </a:p>
            <a:p>
              <a:r>
                <a:rPr lang="en-US" dirty="0">
                  <a:solidFill>
                    <a:srgbClr val="FF0000"/>
                  </a:solidFill>
                </a:rPr>
                <a:t>Guaranteed to improve likelihood</a:t>
              </a:r>
            </a:p>
          </p:txBody>
        </p:sp>
        <p:cxnSp>
          <p:nvCxnSpPr>
            <p:cNvPr id="25" name="Straight Arrow Connector 6">
              <a:extLst>
                <a:ext uri="{FF2B5EF4-FFF2-40B4-BE49-F238E27FC236}">
                  <a16:creationId xmlns:a16="http://schemas.microsoft.com/office/drawing/2014/main" id="{B0B8C11B-1EE8-1C4C-ABCB-7E145E1AD3F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81497" y="3785888"/>
              <a:ext cx="762781" cy="772549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Oval 13">
            <a:extLst>
              <a:ext uri="{FF2B5EF4-FFF2-40B4-BE49-F238E27FC236}">
                <a16:creationId xmlns:a16="http://schemas.microsoft.com/office/drawing/2014/main" id="{074F1184-ECEC-C549-AAE7-0CBA2E9534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36675" y="3618477"/>
            <a:ext cx="136525" cy="140785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600" b="1" i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7" name="Oval 13">
            <a:extLst>
              <a:ext uri="{FF2B5EF4-FFF2-40B4-BE49-F238E27FC236}">
                <a16:creationId xmlns:a16="http://schemas.microsoft.com/office/drawing/2014/main" id="{89423978-BECD-BC4C-B93C-53ACF2F233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98821" y="3242514"/>
            <a:ext cx="136525" cy="140785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600" b="1" i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39522A84-1508-8147-A69B-105AF26651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9483" t="-12058" r="-11445" b="-17302"/>
          <a:stretch/>
        </p:blipFill>
        <p:spPr>
          <a:xfrm>
            <a:off x="5525575" y="4553473"/>
            <a:ext cx="853861" cy="456694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B53FE20C-E1BF-0D4F-A6AD-58D10D8534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4065" t="-7194" r="-4787" b="-7032"/>
          <a:stretch/>
        </p:blipFill>
        <p:spPr>
          <a:xfrm>
            <a:off x="1392487" y="4473599"/>
            <a:ext cx="1473813" cy="443588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E50D8001-61D4-6C4A-90A3-E38D023A86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1484" y="4940412"/>
            <a:ext cx="223520" cy="377190"/>
          </a:xfrm>
          <a:prstGeom prst="rect">
            <a:avLst/>
          </a:prstGeom>
        </p:spPr>
      </p:pic>
      <p:sp>
        <p:nvSpPr>
          <p:cNvPr id="37" name="TextBox 1">
            <a:extLst>
              <a:ext uri="{FF2B5EF4-FFF2-40B4-BE49-F238E27FC236}">
                <a16:creationId xmlns:a16="http://schemas.microsoft.com/office/drawing/2014/main" id="{B196FA65-D200-0745-9721-928A11958AF0}"/>
              </a:ext>
            </a:extLst>
          </p:cNvPr>
          <p:cNvSpPr txBox="1"/>
          <p:nvPr/>
        </p:nvSpPr>
        <p:spPr>
          <a:xfrm>
            <a:off x="1512261" y="2541164"/>
            <a:ext cx="14641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Complicated</a:t>
            </a:r>
          </a:p>
          <a:p>
            <a:r>
              <a:rPr lang="en-US" dirty="0">
                <a:solidFill>
                  <a:srgbClr val="0070C0"/>
                </a:solidFill>
              </a:rPr>
              <a:t>Likelihood</a:t>
            </a:r>
          </a:p>
        </p:txBody>
      </p:sp>
      <p:sp>
        <p:nvSpPr>
          <p:cNvPr id="39" name="Content Placeholder 12">
            <a:extLst>
              <a:ext uri="{FF2B5EF4-FFF2-40B4-BE49-F238E27FC236}">
                <a16:creationId xmlns:a16="http://schemas.microsoft.com/office/drawing/2014/main" id="{7A93331F-C056-7E46-ABE1-A4E7258C7E2E}"/>
              </a:ext>
            </a:extLst>
          </p:cNvPr>
          <p:cNvSpPr txBox="1">
            <a:spLocks/>
          </p:cNvSpPr>
          <p:nvPr/>
        </p:nvSpPr>
        <p:spPr>
          <a:xfrm>
            <a:off x="-20460" y="837664"/>
            <a:ext cx="9134529" cy="902907"/>
          </a:xfrm>
          <a:prstGeom prst="rect">
            <a:avLst/>
          </a:prstGeom>
        </p:spPr>
        <p:txBody>
          <a:bodyPr vert="horz"/>
          <a:lstStyle>
            <a:lvl1pPr marL="342900" indent="-342900" algn="l" rtl="0" eaLnBrk="0" fontAlgn="base" hangingPunct="0">
              <a:spcBef>
                <a:spcPts val="1200"/>
              </a:spcBef>
              <a:spcAft>
                <a:spcPct val="0"/>
              </a:spcAft>
              <a:buChar char="•"/>
              <a:defRPr sz="2400" b="0" i="0">
                <a:solidFill>
                  <a:srgbClr val="494949"/>
                </a:solidFill>
                <a:latin typeface="Avenir Heavy"/>
                <a:ea typeface="ＭＳ Ｐゴシック" charset="-128"/>
                <a:cs typeface="Avenir Heavy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 b="0" i="0">
                <a:solidFill>
                  <a:srgbClr val="494949"/>
                </a:solidFill>
                <a:latin typeface="Avenir Medium"/>
                <a:ea typeface="ＭＳ Ｐゴシック" pitchFamily="-112" charset="-128"/>
                <a:cs typeface="Avenir Medium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0" i="0">
                <a:solidFill>
                  <a:srgbClr val="515151"/>
                </a:solidFill>
                <a:latin typeface="Avenir Book"/>
                <a:ea typeface="ＭＳ Ｐゴシック" pitchFamily="-112" charset="-128"/>
                <a:cs typeface="Avenir Book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Avenir Light"/>
                <a:ea typeface="ＭＳ Ｐゴシック" pitchFamily="-112" charset="-128"/>
                <a:cs typeface="Avenir Ligh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Avenir Light"/>
                <a:ea typeface="ＭＳ Ｐゴシック" pitchFamily="-112" charset="-128"/>
                <a:cs typeface="Avenir Ligh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9pPr>
          </a:lstStyle>
          <a:p>
            <a:pPr marL="457200" lvl="1" indent="0">
              <a:buNone/>
            </a:pPr>
            <a:r>
              <a:rPr lang="en-US" kern="0" dirty="0"/>
              <a:t>Understanding the idea behind lower bounding</a:t>
            </a:r>
            <a:endParaRPr lang="en-US" sz="1200" kern="0" dirty="0"/>
          </a:p>
          <a:p>
            <a:pPr marL="457200" lvl="1" indent="0">
              <a:buNone/>
            </a:pPr>
            <a:r>
              <a:rPr lang="en-US" sz="2000" i="1" kern="0" dirty="0"/>
              <a:t>How do we optimize the approximation</a:t>
            </a:r>
            <a:endParaRPr lang="en-US" sz="4000" i="1" kern="0" dirty="0"/>
          </a:p>
        </p:txBody>
      </p:sp>
    </p:spTree>
    <p:extLst>
      <p:ext uri="{BB962C8B-B14F-4D97-AF65-F5344CB8AC3E}">
        <p14:creationId xmlns:p14="http://schemas.microsoft.com/office/powerpoint/2010/main" val="2693288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140" grpId="0" animBg="1"/>
      <p:bldP spid="91141" grpId="0" animBg="1"/>
      <p:bldP spid="91144" grpId="0" animBg="1"/>
      <p:bldP spid="91145" grpId="0" animBg="1"/>
      <p:bldP spid="91147" grpId="0"/>
      <p:bldP spid="91148" grpId="0"/>
      <p:bldP spid="91149" grpId="0" animBg="1"/>
      <p:bldP spid="91151" grpId="0"/>
      <p:bldP spid="91152" grpId="0"/>
      <p:bldP spid="26" grpId="0" animBg="1"/>
      <p:bldP spid="27" grpId="0" animBg="1"/>
      <p:bldP spid="3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Expectation Maximization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620072" y="4465089"/>
            <a:ext cx="32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Constant with respect to</a:t>
            </a:r>
          </a:p>
        </p:txBody>
      </p:sp>
      <p:sp>
        <p:nvSpPr>
          <p:cNvPr id="7" name="Espace réservé du pied de page 6">
            <a:extLst>
              <a:ext uri="{FF2B5EF4-FFF2-40B4-BE49-F238E27FC236}">
                <a16:creationId xmlns:a16="http://schemas.microsoft.com/office/drawing/2014/main" id="{84216496-F174-3C44-A32C-8C343136F11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>
                <a:solidFill>
                  <a:srgbClr val="000000"/>
                </a:solidFill>
              </a:rPr>
              <a:t>P. Esling - Music Machine Learning</a:t>
            </a:r>
            <a:endParaRPr lang="fr-FR" dirty="0">
              <a:solidFill>
                <a:srgbClr val="000000"/>
              </a:solidFill>
            </a:endParaRPr>
          </a:p>
        </p:txBody>
      </p:sp>
      <p:sp>
        <p:nvSpPr>
          <p:cNvPr id="34" name="TextBox 7">
            <a:extLst>
              <a:ext uri="{FF2B5EF4-FFF2-40B4-BE49-F238E27FC236}">
                <a16:creationId xmlns:a16="http://schemas.microsoft.com/office/drawing/2014/main" id="{1E4A65C0-5B29-DB4C-A5EA-BA8E71D87984}"/>
              </a:ext>
            </a:extLst>
          </p:cNvPr>
          <p:cNvSpPr txBox="1"/>
          <p:nvPr/>
        </p:nvSpPr>
        <p:spPr>
          <a:xfrm>
            <a:off x="422008" y="2350157"/>
            <a:ext cx="21224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Jensen's inequality</a:t>
            </a:r>
          </a:p>
        </p:txBody>
      </p:sp>
      <p:sp>
        <p:nvSpPr>
          <p:cNvPr id="44" name="Content Placeholder 12">
            <a:extLst>
              <a:ext uri="{FF2B5EF4-FFF2-40B4-BE49-F238E27FC236}">
                <a16:creationId xmlns:a16="http://schemas.microsoft.com/office/drawing/2014/main" id="{DB893259-53DE-814E-866D-5C4A6E3F8628}"/>
              </a:ext>
            </a:extLst>
          </p:cNvPr>
          <p:cNvSpPr txBox="1">
            <a:spLocks/>
          </p:cNvSpPr>
          <p:nvPr/>
        </p:nvSpPr>
        <p:spPr>
          <a:xfrm>
            <a:off x="-20460" y="837664"/>
            <a:ext cx="9134529" cy="902907"/>
          </a:xfrm>
          <a:prstGeom prst="rect">
            <a:avLst/>
          </a:prstGeom>
        </p:spPr>
        <p:txBody>
          <a:bodyPr vert="horz"/>
          <a:lstStyle>
            <a:lvl1pPr marL="342900" indent="-342900" algn="l" rtl="0" eaLnBrk="0" fontAlgn="base" hangingPunct="0">
              <a:spcBef>
                <a:spcPts val="1200"/>
              </a:spcBef>
              <a:spcAft>
                <a:spcPct val="0"/>
              </a:spcAft>
              <a:buChar char="•"/>
              <a:defRPr sz="2400" b="0" i="0">
                <a:solidFill>
                  <a:srgbClr val="494949"/>
                </a:solidFill>
                <a:latin typeface="Avenir Heavy"/>
                <a:ea typeface="ＭＳ Ｐゴシック" charset="-128"/>
                <a:cs typeface="Avenir Heavy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 b="0" i="0">
                <a:solidFill>
                  <a:srgbClr val="494949"/>
                </a:solidFill>
                <a:latin typeface="Avenir Medium"/>
                <a:ea typeface="ＭＳ Ｐゴシック" pitchFamily="-112" charset="-128"/>
                <a:cs typeface="Avenir Medium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0" i="0">
                <a:solidFill>
                  <a:srgbClr val="515151"/>
                </a:solidFill>
                <a:latin typeface="Avenir Book"/>
                <a:ea typeface="ＭＳ Ｐゴシック" pitchFamily="-112" charset="-128"/>
                <a:cs typeface="Avenir Book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Avenir Light"/>
                <a:ea typeface="ＭＳ Ｐゴシック" pitchFamily="-112" charset="-128"/>
                <a:cs typeface="Avenir Ligh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Avenir Light"/>
                <a:ea typeface="ＭＳ Ｐゴシック" pitchFamily="-112" charset="-128"/>
                <a:cs typeface="Avenir Ligh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9pPr>
          </a:lstStyle>
          <a:p>
            <a:pPr marL="457200" lvl="1" indent="0">
              <a:buNone/>
            </a:pPr>
            <a:r>
              <a:rPr lang="en-US" kern="0" dirty="0"/>
              <a:t>How to maximize likelihood by pushing the lower bound ?</a:t>
            </a:r>
          </a:p>
          <a:p>
            <a:pPr marL="857250" lvl="2" indent="0">
              <a:buNone/>
            </a:pPr>
            <a:r>
              <a:rPr lang="en-US" kern="0" dirty="0"/>
              <a:t>We can introduce directly the distribution </a:t>
            </a:r>
          </a:p>
          <a:p>
            <a:pPr marL="457200" lvl="1" indent="0">
              <a:buNone/>
            </a:pPr>
            <a:endParaRPr lang="en-US" sz="4000" i="1" kern="0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C4691ACB-933C-194C-AAF5-E6709D5A6B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6624" y="1754838"/>
            <a:ext cx="5630391" cy="741256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1587EBD4-9AB5-7A4C-90A9-AC11FBBCC9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0328" y="2560696"/>
            <a:ext cx="4502018" cy="551999"/>
          </a:xfrm>
          <a:prstGeom prst="rect">
            <a:avLst/>
          </a:prstGeom>
        </p:spPr>
      </p:pic>
      <p:pic>
        <p:nvPicPr>
          <p:cNvPr id="46" name="Image 45">
            <a:extLst>
              <a:ext uri="{FF2B5EF4-FFF2-40B4-BE49-F238E27FC236}">
                <a16:creationId xmlns:a16="http://schemas.microsoft.com/office/drawing/2014/main" id="{76D0B4A2-DAEE-9E43-95C4-8FDD49962D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0328" y="3252136"/>
            <a:ext cx="5677705" cy="519838"/>
          </a:xfrm>
          <a:prstGeom prst="rect">
            <a:avLst/>
          </a:prstGeom>
        </p:spPr>
      </p:pic>
      <p:pic>
        <p:nvPicPr>
          <p:cNvPr id="47" name="Image 46">
            <a:extLst>
              <a:ext uri="{FF2B5EF4-FFF2-40B4-BE49-F238E27FC236}">
                <a16:creationId xmlns:a16="http://schemas.microsoft.com/office/drawing/2014/main" id="{3E02C74D-C200-4D4F-8038-555405E066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31451" y="3840431"/>
            <a:ext cx="3892668" cy="673869"/>
          </a:xfrm>
          <a:prstGeom prst="rect">
            <a:avLst/>
          </a:prstGeom>
        </p:spPr>
      </p:pic>
      <p:pic>
        <p:nvPicPr>
          <p:cNvPr id="48" name="Image 47">
            <a:extLst>
              <a:ext uri="{FF2B5EF4-FFF2-40B4-BE49-F238E27FC236}">
                <a16:creationId xmlns:a16="http://schemas.microsoft.com/office/drawing/2014/main" id="{308D7F26-23CD-884C-822A-FA316F8DF5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8927" y="2728230"/>
            <a:ext cx="2168568" cy="291771"/>
          </a:xfrm>
          <a:prstGeom prst="rect">
            <a:avLst/>
          </a:prstGeom>
        </p:spPr>
      </p:pic>
      <p:cxnSp>
        <p:nvCxnSpPr>
          <p:cNvPr id="50" name="Connecteur droit 49">
            <a:extLst>
              <a:ext uri="{FF2B5EF4-FFF2-40B4-BE49-F238E27FC236}">
                <a16:creationId xmlns:a16="http://schemas.microsoft.com/office/drawing/2014/main" id="{DADFA662-5738-EA40-B9A1-A9057B8877D2}"/>
              </a:ext>
            </a:extLst>
          </p:cNvPr>
          <p:cNvCxnSpPr/>
          <p:nvPr/>
        </p:nvCxnSpPr>
        <p:spPr bwMode="auto">
          <a:xfrm>
            <a:off x="4024266" y="2945323"/>
            <a:ext cx="1179444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1" name="Straight Arrow Connector 18">
            <a:extLst>
              <a:ext uri="{FF2B5EF4-FFF2-40B4-BE49-F238E27FC236}">
                <a16:creationId xmlns:a16="http://schemas.microsoft.com/office/drawing/2014/main" id="{0E887EEA-1FBC-FB45-8F06-596C7ADB932F}"/>
              </a:ext>
            </a:extLst>
          </p:cNvPr>
          <p:cNvCxnSpPr>
            <a:cxnSpLocks/>
          </p:cNvCxnSpPr>
          <p:nvPr/>
        </p:nvCxnSpPr>
        <p:spPr>
          <a:xfrm flipH="1">
            <a:off x="4613990" y="2954426"/>
            <a:ext cx="1" cy="229517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eur droit 53">
            <a:extLst>
              <a:ext uri="{FF2B5EF4-FFF2-40B4-BE49-F238E27FC236}">
                <a16:creationId xmlns:a16="http://schemas.microsoft.com/office/drawing/2014/main" id="{4B8CC6A3-34A2-3646-9DD1-A68F3C23E10E}"/>
              </a:ext>
            </a:extLst>
          </p:cNvPr>
          <p:cNvCxnSpPr>
            <a:cxnSpLocks/>
          </p:cNvCxnSpPr>
          <p:nvPr/>
        </p:nvCxnSpPr>
        <p:spPr bwMode="auto">
          <a:xfrm>
            <a:off x="3050232" y="4625241"/>
            <a:ext cx="2303646" cy="715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5" name="Straight Arrow Connector 18">
            <a:extLst>
              <a:ext uri="{FF2B5EF4-FFF2-40B4-BE49-F238E27FC236}">
                <a16:creationId xmlns:a16="http://schemas.microsoft.com/office/drawing/2014/main" id="{33CD6667-7381-924B-BA23-132D97DBD132}"/>
              </a:ext>
            </a:extLst>
          </p:cNvPr>
          <p:cNvCxnSpPr>
            <a:cxnSpLocks/>
          </p:cNvCxnSpPr>
          <p:nvPr/>
        </p:nvCxnSpPr>
        <p:spPr>
          <a:xfrm flipH="1">
            <a:off x="3639956" y="4634344"/>
            <a:ext cx="1" cy="229517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9">
            <a:extLst>
              <a:ext uri="{FF2B5EF4-FFF2-40B4-BE49-F238E27FC236}">
                <a16:creationId xmlns:a16="http://schemas.microsoft.com/office/drawing/2014/main" id="{6D8C7329-30D4-7341-BB7F-4A55AD66578F}"/>
              </a:ext>
            </a:extLst>
          </p:cNvPr>
          <p:cNvSpPr txBox="1"/>
          <p:nvPr/>
        </p:nvSpPr>
        <p:spPr>
          <a:xfrm>
            <a:off x="888194" y="4899286"/>
            <a:ext cx="2751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Avenir Roman" panose="02000503020000020003" pitchFamily="2" charset="0"/>
              </a:rPr>
              <a:t>Negative KL-divergence</a:t>
            </a:r>
          </a:p>
        </p:txBody>
      </p:sp>
      <p:cxnSp>
        <p:nvCxnSpPr>
          <p:cNvPr id="58" name="Connecteur droit 57">
            <a:extLst>
              <a:ext uri="{FF2B5EF4-FFF2-40B4-BE49-F238E27FC236}">
                <a16:creationId xmlns:a16="http://schemas.microsoft.com/office/drawing/2014/main" id="{6A7CBD48-1686-C345-B754-4A4D329A056E}"/>
              </a:ext>
            </a:extLst>
          </p:cNvPr>
          <p:cNvCxnSpPr>
            <a:cxnSpLocks/>
          </p:cNvCxnSpPr>
          <p:nvPr/>
        </p:nvCxnSpPr>
        <p:spPr bwMode="auto">
          <a:xfrm>
            <a:off x="5648182" y="4406415"/>
            <a:ext cx="1075937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60" name="Image 59">
            <a:extLst>
              <a:ext uri="{FF2B5EF4-FFF2-40B4-BE49-F238E27FC236}">
                <a16:creationId xmlns:a16="http://schemas.microsoft.com/office/drawing/2014/main" id="{35373F5E-182E-0D41-A167-8945DD7A8A1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71462" y="4491022"/>
            <a:ext cx="473142" cy="291771"/>
          </a:xfrm>
          <a:prstGeom prst="rect">
            <a:avLst/>
          </a:prstGeom>
        </p:spPr>
      </p:pic>
      <p:pic>
        <p:nvPicPr>
          <p:cNvPr id="61" name="Image 60">
            <a:extLst>
              <a:ext uri="{FF2B5EF4-FFF2-40B4-BE49-F238E27FC236}">
                <a16:creationId xmlns:a16="http://schemas.microsoft.com/office/drawing/2014/main" id="{9245CD36-517D-3742-8240-28F91FAED00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25981" y="4948668"/>
            <a:ext cx="2671675" cy="320948"/>
          </a:xfrm>
          <a:prstGeom prst="rect">
            <a:avLst/>
          </a:prstGeom>
        </p:spPr>
      </p:pic>
      <p:pic>
        <p:nvPicPr>
          <p:cNvPr id="62" name="Image 61">
            <a:extLst>
              <a:ext uri="{FF2B5EF4-FFF2-40B4-BE49-F238E27FC236}">
                <a16:creationId xmlns:a16="http://schemas.microsoft.com/office/drawing/2014/main" id="{355EEF6E-ABAF-2E46-91DF-E45956DDE78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97713" y="1330207"/>
            <a:ext cx="473142" cy="291771"/>
          </a:xfrm>
          <a:prstGeom prst="rect">
            <a:avLst/>
          </a:prstGeom>
        </p:spPr>
      </p:pic>
      <p:sp>
        <p:nvSpPr>
          <p:cNvPr id="63" name="Content Placeholder 12">
            <a:extLst>
              <a:ext uri="{FF2B5EF4-FFF2-40B4-BE49-F238E27FC236}">
                <a16:creationId xmlns:a16="http://schemas.microsoft.com/office/drawing/2014/main" id="{092B5559-7168-C940-BA76-DF2867F836E3}"/>
              </a:ext>
            </a:extLst>
          </p:cNvPr>
          <p:cNvSpPr txBox="1">
            <a:spLocks/>
          </p:cNvSpPr>
          <p:nvPr/>
        </p:nvSpPr>
        <p:spPr>
          <a:xfrm>
            <a:off x="-119851" y="5385759"/>
            <a:ext cx="9134529" cy="902907"/>
          </a:xfrm>
          <a:prstGeom prst="rect">
            <a:avLst/>
          </a:prstGeom>
        </p:spPr>
        <p:txBody>
          <a:bodyPr vert="horz"/>
          <a:lstStyle>
            <a:lvl1pPr marL="342900" indent="-342900" algn="l" rtl="0" eaLnBrk="0" fontAlgn="base" hangingPunct="0">
              <a:spcBef>
                <a:spcPts val="1200"/>
              </a:spcBef>
              <a:spcAft>
                <a:spcPct val="0"/>
              </a:spcAft>
              <a:buChar char="•"/>
              <a:defRPr sz="2400" b="0" i="0">
                <a:solidFill>
                  <a:srgbClr val="494949"/>
                </a:solidFill>
                <a:latin typeface="Avenir Heavy"/>
                <a:ea typeface="ＭＳ Ｐゴシック" charset="-128"/>
                <a:cs typeface="Avenir Heavy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 b="0" i="0">
                <a:solidFill>
                  <a:srgbClr val="494949"/>
                </a:solidFill>
                <a:latin typeface="Avenir Medium"/>
                <a:ea typeface="ＭＳ Ｐゴシック" pitchFamily="-112" charset="-128"/>
                <a:cs typeface="Avenir Medium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0" i="0">
                <a:solidFill>
                  <a:srgbClr val="515151"/>
                </a:solidFill>
                <a:latin typeface="Avenir Book"/>
                <a:ea typeface="ＭＳ Ｐゴシック" pitchFamily="-112" charset="-128"/>
                <a:cs typeface="Avenir Book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Avenir Light"/>
                <a:ea typeface="ＭＳ Ｐゴシック" pitchFamily="-112" charset="-128"/>
                <a:cs typeface="Avenir Ligh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Avenir Light"/>
                <a:ea typeface="ＭＳ Ｐゴシック" pitchFamily="-112" charset="-128"/>
                <a:cs typeface="Avenir Ligh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9pPr>
          </a:lstStyle>
          <a:p>
            <a:pPr marL="457200" lvl="1" indent="0">
              <a:buNone/>
            </a:pPr>
            <a:r>
              <a:rPr lang="en-US" kern="0" dirty="0"/>
              <a:t>Our final expression is simply</a:t>
            </a:r>
          </a:p>
          <a:p>
            <a:pPr marL="457200" lvl="1" indent="0">
              <a:buNone/>
            </a:pPr>
            <a:endParaRPr lang="en-US" sz="4000" i="1" kern="0" dirty="0"/>
          </a:p>
        </p:txBody>
      </p:sp>
      <p:pic>
        <p:nvPicPr>
          <p:cNvPr id="65" name="Image 64">
            <a:extLst>
              <a:ext uri="{FF2B5EF4-FFF2-40B4-BE49-F238E27FC236}">
                <a16:creationId xmlns:a16="http://schemas.microsoft.com/office/drawing/2014/main" id="{B915C645-D4A1-8848-8736-E4B715C1030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91777" y="6002510"/>
            <a:ext cx="6140083" cy="388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581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34" grpId="0"/>
      <p:bldP spid="57" grpId="0"/>
      <p:bldP spid="6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Expectation-Maximization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844789"/>
            <a:ext cx="8229600" cy="48622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Optimizing the lower bound with respect to 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7" name="Espace réservé du pied de page 6">
            <a:extLst>
              <a:ext uri="{FF2B5EF4-FFF2-40B4-BE49-F238E27FC236}">
                <a16:creationId xmlns:a16="http://schemas.microsoft.com/office/drawing/2014/main" id="{F44E2455-25CB-444D-BCEE-C7388580FB4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>
                <a:solidFill>
                  <a:srgbClr val="000000"/>
                </a:solidFill>
              </a:rPr>
              <a:t>P. Esling - Music Machine Learning</a:t>
            </a:r>
            <a:endParaRPr lang="fr-FR" dirty="0">
              <a:solidFill>
                <a:srgbClr val="000000"/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6903CB0-C2DD-2D4B-A5F2-C023AEECC3B7}"/>
              </a:ext>
            </a:extLst>
          </p:cNvPr>
          <p:cNvSpPr txBox="1">
            <a:spLocks/>
          </p:cNvSpPr>
          <p:nvPr/>
        </p:nvSpPr>
        <p:spPr>
          <a:xfrm>
            <a:off x="485936" y="3163695"/>
            <a:ext cx="8229600" cy="593793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42900" indent="-342900" algn="l" rtl="0" eaLnBrk="0" fontAlgn="base" hangingPunct="0">
              <a:spcBef>
                <a:spcPts val="1200"/>
              </a:spcBef>
              <a:spcAft>
                <a:spcPct val="0"/>
              </a:spcAft>
              <a:buChar char="•"/>
              <a:defRPr sz="2400" b="0" i="0">
                <a:solidFill>
                  <a:srgbClr val="494949"/>
                </a:solidFill>
                <a:latin typeface="Avenir Heavy"/>
                <a:ea typeface="ＭＳ Ｐゴシック" charset="-128"/>
                <a:cs typeface="Avenir Heavy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 b="0" i="0">
                <a:solidFill>
                  <a:srgbClr val="494949"/>
                </a:solidFill>
                <a:latin typeface="Avenir Medium"/>
                <a:ea typeface="ＭＳ Ｐゴシック" pitchFamily="-112" charset="-128"/>
                <a:cs typeface="Avenir Medium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0" i="0">
                <a:solidFill>
                  <a:srgbClr val="515151"/>
                </a:solidFill>
                <a:latin typeface="Avenir Book"/>
                <a:ea typeface="ＭＳ Ｐゴシック" pitchFamily="-112" charset="-128"/>
                <a:cs typeface="Avenir Book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Avenir Light"/>
                <a:ea typeface="ＭＳ Ｐゴシック" pitchFamily="-112" charset="-128"/>
                <a:cs typeface="Avenir Ligh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Avenir Light"/>
                <a:ea typeface="ＭＳ Ｐゴシック" pitchFamily="-112" charset="-128"/>
                <a:cs typeface="Avenir Ligh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9pPr>
          </a:lstStyle>
          <a:p>
            <a:pPr marL="0" indent="0">
              <a:buNone/>
            </a:pPr>
            <a:r>
              <a:rPr lang="en-US" kern="0" dirty="0"/>
              <a:t>Therefore our optimal solution is simply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DDD29C1-D0D2-1449-B69E-397C75E7605C}"/>
              </a:ext>
            </a:extLst>
          </p:cNvPr>
          <p:cNvSpPr/>
          <p:nvPr/>
        </p:nvSpPr>
        <p:spPr>
          <a:xfrm>
            <a:off x="0" y="1780115"/>
            <a:ext cx="1095189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en-US" sz="2400" dirty="0">
                <a:latin typeface="Avenir Roman" panose="02000503020000020003" pitchFamily="2" charset="0"/>
              </a:rPr>
              <a:t>KL-divergence is non-negative, and equals to zero when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en-US" sz="2400" dirty="0">
              <a:latin typeface="Avenir Roman" panose="02000503020000020003" pitchFamily="2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en-US" sz="700" dirty="0">
              <a:latin typeface="Avenir Roman" panose="02000503020000020003" pitchFamily="2" charset="0"/>
            </a:endParaRPr>
          </a:p>
          <a:p>
            <a:pPr lvl="1"/>
            <a:r>
              <a:rPr lang="en-US" altLang="en-US" sz="2400" b="1" dirty="0">
                <a:latin typeface="Avenir Roman" panose="02000503020000020003" pitchFamily="2" charset="0"/>
              </a:rPr>
              <a:t>Note</a:t>
            </a:r>
            <a:r>
              <a:rPr lang="en-US" altLang="en-US" sz="2400" dirty="0">
                <a:latin typeface="Avenir Roman" panose="02000503020000020003" pitchFamily="2" charset="0"/>
              </a:rPr>
              <a:t>: </a:t>
            </a:r>
            <a:r>
              <a:rPr lang="en-US" altLang="en-US" sz="2400" dirty="0">
                <a:solidFill>
                  <a:srgbClr val="FF0000"/>
                </a:solidFill>
                <a:latin typeface="Avenir Roman" panose="02000503020000020003" pitchFamily="2" charset="0"/>
              </a:rPr>
              <a:t>the calculation of </a:t>
            </a:r>
            <a:r>
              <a:rPr lang="fr-FR" altLang="en-US" sz="2400" dirty="0">
                <a:solidFill>
                  <a:srgbClr val="FF0000"/>
                </a:solidFill>
                <a:latin typeface="Avenir Roman" panose="02000503020000020003" pitchFamily="2" charset="0"/>
              </a:rPr>
              <a:t>        </a:t>
            </a:r>
            <a:r>
              <a:rPr lang="en-US" altLang="en-US" sz="2400" dirty="0">
                <a:solidFill>
                  <a:srgbClr val="FF0000"/>
                </a:solidFill>
                <a:latin typeface="Avenir Roman" panose="02000503020000020003" pitchFamily="2" charset="0"/>
              </a:rPr>
              <a:t>is based on current</a:t>
            </a:r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C93AA436-AB15-0E46-8ACA-5552C59158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5083" y="1366792"/>
            <a:ext cx="5074449" cy="320948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419ED899-61C0-A744-A7AE-81F189ECDB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2442" y="893902"/>
            <a:ext cx="572502" cy="353043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51CC62B4-AD47-8345-992E-369C11C7C8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1241" y="2245905"/>
            <a:ext cx="2261383" cy="353043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363F0862-A6F4-2A46-AE37-B5054A1FA0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6794" y="2663632"/>
            <a:ext cx="572502" cy="353043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BE9D60E2-9077-5243-9A9C-B996434C0E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04434" y="2591481"/>
            <a:ext cx="503802" cy="367355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372D0B09-EFBD-0D4C-A46E-E53A7C4A36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24494" y="3619754"/>
            <a:ext cx="2854876" cy="451323"/>
          </a:xfrm>
          <a:prstGeom prst="rect">
            <a:avLst/>
          </a:prstGeom>
        </p:spPr>
      </p:pic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0AF743D4-2440-FB4C-AE87-2D47FB1CD47E}"/>
              </a:ext>
            </a:extLst>
          </p:cNvPr>
          <p:cNvSpPr txBox="1">
            <a:spLocks/>
          </p:cNvSpPr>
          <p:nvPr/>
        </p:nvSpPr>
        <p:spPr>
          <a:xfrm>
            <a:off x="485936" y="4262593"/>
            <a:ext cx="8229600" cy="593793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42900" indent="-342900" algn="l" rtl="0" eaLnBrk="0" fontAlgn="base" hangingPunct="0">
              <a:spcBef>
                <a:spcPts val="1200"/>
              </a:spcBef>
              <a:spcAft>
                <a:spcPct val="0"/>
              </a:spcAft>
              <a:buChar char="•"/>
              <a:defRPr sz="2400" b="0" i="0">
                <a:solidFill>
                  <a:srgbClr val="494949"/>
                </a:solidFill>
                <a:latin typeface="Avenir Heavy"/>
                <a:ea typeface="ＭＳ Ｐゴシック" charset="-128"/>
                <a:cs typeface="Avenir Heavy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 b="0" i="0">
                <a:solidFill>
                  <a:srgbClr val="494949"/>
                </a:solidFill>
                <a:latin typeface="Avenir Medium"/>
                <a:ea typeface="ＭＳ Ｐゴシック" pitchFamily="-112" charset="-128"/>
                <a:cs typeface="Avenir Medium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0" i="0">
                <a:solidFill>
                  <a:srgbClr val="515151"/>
                </a:solidFill>
                <a:latin typeface="Avenir Book"/>
                <a:ea typeface="ＭＳ Ｐゴシック" pitchFamily="-112" charset="-128"/>
                <a:cs typeface="Avenir Book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Avenir Light"/>
                <a:ea typeface="ＭＳ Ｐゴシック" pitchFamily="-112" charset="-128"/>
                <a:cs typeface="Avenir Ligh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Avenir Light"/>
                <a:ea typeface="ＭＳ Ｐゴシック" pitchFamily="-112" charset="-128"/>
                <a:cs typeface="Avenir Ligh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9pPr>
          </a:lstStyle>
          <a:p>
            <a:pPr marL="0" indent="0">
              <a:buNone/>
            </a:pPr>
            <a:r>
              <a:rPr lang="en-US" kern="0" dirty="0"/>
              <a:t>Next, we can optimize the parameters in the M-Step </a:t>
            </a:r>
          </a:p>
        </p:txBody>
      </p:sp>
      <p:pic>
        <p:nvPicPr>
          <p:cNvPr id="28" name="Image 27">
            <a:extLst>
              <a:ext uri="{FF2B5EF4-FFF2-40B4-BE49-F238E27FC236}">
                <a16:creationId xmlns:a16="http://schemas.microsoft.com/office/drawing/2014/main" id="{29E5078D-C112-954E-A73E-52103908622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95477" y="4856386"/>
            <a:ext cx="5610518" cy="620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362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6" grpId="0"/>
      <p:bldP spid="2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896104"/>
            <a:ext cx="8497405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Note that the global optimal is not guaranteed</a:t>
            </a:r>
          </a:p>
          <a:p>
            <a:pPr lvl="1"/>
            <a:r>
              <a:rPr lang="en-US" dirty="0"/>
              <a:t>Likelihood                                    is usually non-convex</a:t>
            </a:r>
          </a:p>
          <a:p>
            <a:pPr lvl="1"/>
            <a:r>
              <a:rPr lang="en-US" dirty="0"/>
              <a:t>EM is a </a:t>
            </a:r>
            <a:r>
              <a:rPr lang="en-US" u="sng" dirty="0"/>
              <a:t>greedy</a:t>
            </a:r>
            <a:r>
              <a:rPr lang="en-US" dirty="0"/>
              <a:t> algorithm (alternative ascent)</a:t>
            </a:r>
          </a:p>
          <a:p>
            <a:r>
              <a:rPr lang="en-US" dirty="0"/>
              <a:t>Generalized EM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E-step: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M-step: choose     that improves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Properties of EM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3DD834D-6451-DD4D-A7F3-6A4637F005F0}"/>
              </a:ext>
            </a:extLst>
          </p:cNvPr>
          <p:cNvSpPr txBox="1">
            <a:spLocks/>
          </p:cNvSpPr>
          <p:nvPr/>
        </p:nvSpPr>
        <p:spPr>
          <a:xfrm>
            <a:off x="381000" y="4027853"/>
            <a:ext cx="8229600" cy="4525963"/>
          </a:xfrm>
          <a:prstGeom prst="rect">
            <a:avLst/>
          </a:prstGeom>
        </p:spPr>
        <p:txBody>
          <a:bodyPr vert="horz"/>
          <a:lstStyle>
            <a:lvl1pPr marL="342900" indent="-342900" algn="l" rtl="0" eaLnBrk="0" fontAlgn="base" hangingPunct="0">
              <a:spcBef>
                <a:spcPts val="1200"/>
              </a:spcBef>
              <a:spcAft>
                <a:spcPct val="0"/>
              </a:spcAft>
              <a:buChar char="•"/>
              <a:defRPr sz="2400" b="0" i="0">
                <a:solidFill>
                  <a:srgbClr val="494949"/>
                </a:solidFill>
                <a:latin typeface="Avenir Heavy"/>
                <a:ea typeface="ＭＳ Ｐゴシック" charset="-128"/>
                <a:cs typeface="Avenir Heavy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 b="0" i="0">
                <a:solidFill>
                  <a:srgbClr val="494949"/>
                </a:solidFill>
                <a:latin typeface="Avenir Medium"/>
                <a:ea typeface="ＭＳ Ｐゴシック" pitchFamily="-112" charset="-128"/>
                <a:cs typeface="Avenir Medium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0" i="0">
                <a:solidFill>
                  <a:srgbClr val="515151"/>
                </a:solidFill>
                <a:latin typeface="Avenir Book"/>
                <a:ea typeface="ＭＳ Ｐゴシック" pitchFamily="-112" charset="-128"/>
                <a:cs typeface="Avenir Book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Avenir Light"/>
                <a:ea typeface="ＭＳ Ｐゴシック" pitchFamily="-112" charset="-128"/>
                <a:cs typeface="Avenir Ligh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Avenir Light"/>
                <a:ea typeface="ＭＳ Ｐゴシック" pitchFamily="-112" charset="-128"/>
                <a:cs typeface="Avenir Ligh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9pPr>
          </a:lstStyle>
          <a:p>
            <a:r>
              <a:rPr lang="en-US" kern="0" dirty="0"/>
              <a:t>We will now move to a more general EM formulation</a:t>
            </a:r>
          </a:p>
          <a:p>
            <a:pPr lvl="1"/>
            <a:r>
              <a:rPr lang="en-US" kern="0" dirty="0"/>
              <a:t>We have explicitly assumed              is Gaussian</a:t>
            </a:r>
          </a:p>
          <a:p>
            <a:pPr lvl="1"/>
            <a:r>
              <a:rPr lang="en-US" kern="0" dirty="0"/>
              <a:t>However, we noted that          </a:t>
            </a:r>
            <a:r>
              <a:rPr lang="en-US" b="1" kern="0" dirty="0"/>
              <a:t>is multi-modal</a:t>
            </a:r>
            <a:endParaRPr lang="en-US" kern="0" dirty="0"/>
          </a:p>
          <a:p>
            <a:pPr lvl="1"/>
            <a:r>
              <a:rPr lang="en-US" kern="0" dirty="0"/>
              <a:t>This defines </a:t>
            </a:r>
            <a:r>
              <a:rPr lang="en-US" b="1" kern="0" dirty="0"/>
              <a:t>Gaussian Mixture Models</a:t>
            </a:r>
            <a:r>
              <a:rPr lang="en-US" kern="0" dirty="0"/>
              <a:t> (GMM)</a:t>
            </a:r>
          </a:p>
        </p:txBody>
      </p:sp>
      <p:pic>
        <p:nvPicPr>
          <p:cNvPr id="22" name="Image 21">
            <a:extLst>
              <a:ext uri="{FF2B5EF4-FFF2-40B4-BE49-F238E27FC236}">
                <a16:creationId xmlns:a16="http://schemas.microsoft.com/office/drawing/2014/main" id="{71F3DFCF-D436-2449-9E54-B263CA922C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0388" y="1378809"/>
            <a:ext cx="2833885" cy="353043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82E559BE-E287-FF4F-A687-252CBBD986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8175" y="2812114"/>
            <a:ext cx="5221912" cy="693941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9A62B80A-CD69-664B-810D-4939DD33F9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2176" y="3549063"/>
            <a:ext cx="167934" cy="283388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84F2D300-D15E-724B-A9EE-AC4C44D118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3971" y="3493275"/>
            <a:ext cx="1205723" cy="372995"/>
          </a:xfrm>
          <a:prstGeom prst="rect">
            <a:avLst/>
          </a:prstGeom>
        </p:spPr>
      </p:pic>
      <p:pic>
        <p:nvPicPr>
          <p:cNvPr id="26" name="Image 25">
            <a:extLst>
              <a:ext uri="{FF2B5EF4-FFF2-40B4-BE49-F238E27FC236}">
                <a16:creationId xmlns:a16="http://schemas.microsoft.com/office/drawing/2014/main" id="{B69FE825-D87F-8747-AECA-157C870011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61671" y="4505013"/>
            <a:ext cx="1078212" cy="353043"/>
          </a:xfrm>
          <a:prstGeom prst="rect">
            <a:avLst/>
          </a:prstGeom>
        </p:spPr>
      </p:pic>
      <p:pic>
        <p:nvPicPr>
          <p:cNvPr id="27" name="Image 26">
            <a:extLst>
              <a:ext uri="{FF2B5EF4-FFF2-40B4-BE49-F238E27FC236}">
                <a16:creationId xmlns:a16="http://schemas.microsoft.com/office/drawing/2014/main" id="{48D474FE-E026-D34E-B41F-0B3AFE823EC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81273" y="4960227"/>
            <a:ext cx="629752" cy="353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283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allAtOnce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>
            <a:extLst>
              <a:ext uri="{FF2B5EF4-FFF2-40B4-BE49-F238E27FC236}">
                <a16:creationId xmlns:a16="http://schemas.microsoft.com/office/drawing/2014/main" id="{ED512D1A-A52F-5F4D-8426-DB7DA9F9C49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96" t="13815" r="12396" b="14488"/>
          <a:stretch/>
        </p:blipFill>
        <p:spPr>
          <a:xfrm>
            <a:off x="6656440" y="2637137"/>
            <a:ext cx="1893882" cy="152684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50A5EF37-4351-7D46-BC7D-8EFB40E363D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06" t="12990" r="11182" b="14576"/>
          <a:stretch/>
        </p:blipFill>
        <p:spPr>
          <a:xfrm>
            <a:off x="6630399" y="457199"/>
            <a:ext cx="1919923" cy="154490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37016" y="27812"/>
            <a:ext cx="7787368" cy="654264"/>
          </a:xfrm>
        </p:spPr>
        <p:txBody>
          <a:bodyPr>
            <a:normAutofit/>
          </a:bodyPr>
          <a:lstStyle/>
          <a:p>
            <a:pPr algn="l"/>
            <a:r>
              <a:rPr lang="fr-FR" dirty="0" err="1"/>
              <a:t>Unsupervised</a:t>
            </a:r>
            <a:r>
              <a:rPr lang="fr-FR" dirty="0"/>
              <a:t> </a:t>
            </a:r>
            <a:r>
              <a:rPr lang="fr-FR" dirty="0" err="1"/>
              <a:t>learning</a:t>
            </a:r>
            <a:endParaRPr lang="fr-FR" dirty="0"/>
          </a:p>
        </p:txBody>
      </p:sp>
      <p:sp>
        <p:nvSpPr>
          <p:cNvPr id="21" name="Content Placeholder 2"/>
          <p:cNvSpPr>
            <a:spLocks noGrp="1"/>
          </p:cNvSpPr>
          <p:nvPr>
            <p:ph idx="1"/>
          </p:nvPr>
        </p:nvSpPr>
        <p:spPr>
          <a:xfrm>
            <a:off x="437016" y="912581"/>
            <a:ext cx="8229600" cy="3491481"/>
          </a:xfrm>
        </p:spPr>
        <p:txBody>
          <a:bodyPr>
            <a:normAutofit/>
          </a:bodyPr>
          <a:lstStyle/>
          <a:p>
            <a:pPr eaLnBrk="1" hangingPunct="1"/>
            <a:r>
              <a:rPr lang="fr-FR" sz="2000" dirty="0" err="1">
                <a:latin typeface="Avenir Roman" panose="02000503020000020003" pitchFamily="2" charset="0"/>
              </a:rPr>
              <a:t>Now</a:t>
            </a:r>
            <a:r>
              <a:rPr lang="fr-FR" sz="2000" dirty="0">
                <a:latin typeface="Avenir Roman" panose="02000503020000020003" pitchFamily="2" charset="0"/>
              </a:rPr>
              <a:t> imagine </a:t>
            </a:r>
            <a:r>
              <a:rPr lang="fr-FR" sz="2000" dirty="0" err="1">
                <a:latin typeface="Avenir Roman" panose="02000503020000020003" pitchFamily="2" charset="0"/>
              </a:rPr>
              <a:t>we</a:t>
            </a:r>
            <a:r>
              <a:rPr lang="fr-FR" sz="2000" dirty="0">
                <a:latin typeface="Avenir Roman" panose="02000503020000020003" pitchFamily="2" charset="0"/>
              </a:rPr>
              <a:t> </a:t>
            </a:r>
            <a:r>
              <a:rPr lang="fr-FR" sz="2000" dirty="0" err="1">
                <a:latin typeface="Avenir Roman" panose="02000503020000020003" pitchFamily="2" charset="0"/>
              </a:rPr>
              <a:t>only</a:t>
            </a:r>
            <a:r>
              <a:rPr lang="fr-FR" sz="2000" dirty="0">
                <a:latin typeface="Avenir Roman" panose="02000503020000020003" pitchFamily="2" charset="0"/>
              </a:rPr>
              <a:t> have</a:t>
            </a:r>
          </a:p>
          <a:p>
            <a:pPr lvl="1" eaLnBrk="1" hangingPunct="1"/>
            <a:r>
              <a:rPr lang="fr-FR" sz="2000" i="1" dirty="0">
                <a:latin typeface="Avenir Roman" panose="02000503020000020003" pitchFamily="2" charset="0"/>
              </a:rPr>
              <a:t>No labels are </a:t>
            </a:r>
            <a:r>
              <a:rPr lang="fr-FR" sz="2000" i="1" dirty="0" err="1">
                <a:latin typeface="Avenir Roman" panose="02000503020000020003" pitchFamily="2" charset="0"/>
              </a:rPr>
              <a:t>available</a:t>
            </a:r>
            <a:endParaRPr lang="fr-FR" sz="2000" i="1" dirty="0">
              <a:latin typeface="Avenir Roman" panose="02000503020000020003" pitchFamily="2" charset="0"/>
            </a:endParaRPr>
          </a:p>
          <a:p>
            <a:pPr lvl="1" eaLnBrk="1" hangingPunct="1"/>
            <a:r>
              <a:rPr lang="fr-FR" sz="2000" i="1" dirty="0">
                <a:latin typeface="Avenir Roman" panose="02000503020000020003" pitchFamily="2" charset="0"/>
              </a:rPr>
              <a:t>Structure </a:t>
            </a:r>
            <a:r>
              <a:rPr lang="fr-FR" sz="2000" i="1" dirty="0" err="1">
                <a:latin typeface="Avenir Roman" panose="02000503020000020003" pitchFamily="2" charset="0"/>
              </a:rPr>
              <a:t>exists</a:t>
            </a:r>
            <a:r>
              <a:rPr lang="fr-FR" sz="2000" i="1" dirty="0">
                <a:latin typeface="Avenir Roman" panose="02000503020000020003" pitchFamily="2" charset="0"/>
              </a:rPr>
              <a:t> in </a:t>
            </a:r>
            <a:r>
              <a:rPr lang="fr-FR" sz="2000" i="1" dirty="0" err="1">
                <a:latin typeface="Avenir Roman" panose="02000503020000020003" pitchFamily="2" charset="0"/>
              </a:rPr>
              <a:t>any</a:t>
            </a:r>
            <a:r>
              <a:rPr lang="fr-FR" sz="2000" i="1" dirty="0">
                <a:latin typeface="Avenir Roman" panose="02000503020000020003" pitchFamily="2" charset="0"/>
              </a:rPr>
              <a:t> data</a:t>
            </a:r>
          </a:p>
          <a:p>
            <a:pPr lvl="1" eaLnBrk="1" hangingPunct="1"/>
            <a:r>
              <a:rPr lang="fr-FR" sz="2000" i="1" dirty="0">
                <a:latin typeface="Avenir Roman" panose="02000503020000020003" pitchFamily="2" charset="0"/>
              </a:rPr>
              <a:t>As </a:t>
            </a:r>
            <a:r>
              <a:rPr lang="fr-FR" sz="2000" i="1" dirty="0" err="1">
                <a:latin typeface="Avenir Roman" panose="02000503020000020003" pitchFamily="2" charset="0"/>
              </a:rPr>
              <a:t>humans</a:t>
            </a:r>
            <a:r>
              <a:rPr lang="fr-FR" sz="2000" i="1" dirty="0">
                <a:latin typeface="Avenir Roman" panose="02000503020000020003" pitchFamily="2" charset="0"/>
              </a:rPr>
              <a:t> </a:t>
            </a:r>
            <a:r>
              <a:rPr lang="fr-FR" sz="2000" i="1" dirty="0" err="1">
                <a:latin typeface="Avenir Roman" panose="02000503020000020003" pitchFamily="2" charset="0"/>
              </a:rPr>
              <a:t>we</a:t>
            </a:r>
            <a:r>
              <a:rPr lang="fr-FR" sz="2000" i="1" dirty="0">
                <a:latin typeface="Avenir Roman" panose="02000503020000020003" pitchFamily="2" charset="0"/>
              </a:rPr>
              <a:t> </a:t>
            </a:r>
            <a:r>
              <a:rPr lang="fr-FR" sz="2000" i="1" dirty="0" err="1">
                <a:latin typeface="Avenir Roman" panose="02000503020000020003" pitchFamily="2" charset="0"/>
              </a:rPr>
              <a:t>see</a:t>
            </a:r>
            <a:r>
              <a:rPr lang="fr-FR" sz="2000" i="1" dirty="0">
                <a:latin typeface="Avenir Roman" panose="02000503020000020003" pitchFamily="2" charset="0"/>
              </a:rPr>
              <a:t> </a:t>
            </a:r>
            <a:r>
              <a:rPr lang="fr-FR" sz="2000" i="1" dirty="0" err="1">
                <a:latin typeface="Avenir Roman" panose="02000503020000020003" pitchFamily="2" charset="0"/>
              </a:rPr>
              <a:t>it</a:t>
            </a:r>
            <a:r>
              <a:rPr lang="fr-FR" sz="2000" i="1" dirty="0">
                <a:latin typeface="Avenir Roman" panose="02000503020000020003" pitchFamily="2" charset="0"/>
              </a:rPr>
              <a:t> </a:t>
            </a:r>
            <a:r>
              <a:rPr lang="fr-FR" sz="2000" i="1" dirty="0" err="1">
                <a:latin typeface="Avenir Roman" panose="02000503020000020003" pitchFamily="2" charset="0"/>
              </a:rPr>
              <a:t>easily</a:t>
            </a:r>
            <a:endParaRPr lang="fr-FR" sz="2000" i="1" dirty="0">
              <a:latin typeface="Avenir Roman" panose="02000503020000020003" pitchFamily="2" charset="0"/>
            </a:endParaRPr>
          </a:p>
          <a:p>
            <a:pPr lvl="1" eaLnBrk="1" hangingPunct="1"/>
            <a:r>
              <a:rPr lang="fr-FR" sz="2000" i="1" dirty="0">
                <a:latin typeface="Avenir Roman" panose="02000503020000020003" pitchFamily="2" charset="0"/>
              </a:rPr>
              <a:t>How to </a:t>
            </a:r>
            <a:r>
              <a:rPr lang="fr-FR" sz="2000" i="1" dirty="0" err="1">
                <a:latin typeface="Avenir Roman" panose="02000503020000020003" pitchFamily="2" charset="0"/>
              </a:rPr>
              <a:t>learn</a:t>
            </a:r>
            <a:r>
              <a:rPr lang="fr-FR" sz="2000" i="1" dirty="0">
                <a:latin typeface="Avenir Roman" panose="02000503020000020003" pitchFamily="2" charset="0"/>
              </a:rPr>
              <a:t> </a:t>
            </a:r>
            <a:r>
              <a:rPr lang="fr-FR" sz="2000" i="1" dirty="0" err="1">
                <a:latin typeface="Avenir Roman" panose="02000503020000020003" pitchFamily="2" charset="0"/>
              </a:rPr>
              <a:t>from</a:t>
            </a:r>
            <a:r>
              <a:rPr lang="fr-FR" sz="2000" i="1" dirty="0">
                <a:latin typeface="Avenir Roman" panose="02000503020000020003" pitchFamily="2" charset="0"/>
              </a:rPr>
              <a:t> </a:t>
            </a:r>
            <a:r>
              <a:rPr lang="fr-FR" sz="2000" i="1" dirty="0" err="1">
                <a:latin typeface="Avenir Roman" panose="02000503020000020003" pitchFamily="2" charset="0"/>
              </a:rPr>
              <a:t>this</a:t>
            </a:r>
            <a:endParaRPr lang="fr-FR" sz="2000" i="1" dirty="0">
              <a:latin typeface="Avenir Roman" panose="02000503020000020003" pitchFamily="2" charset="0"/>
            </a:endParaRPr>
          </a:p>
        </p:txBody>
      </p:sp>
      <p:pic>
        <p:nvPicPr>
          <p:cNvPr id="33" name="Image 32">
            <a:extLst>
              <a:ext uri="{FF2B5EF4-FFF2-40B4-BE49-F238E27FC236}">
                <a16:creationId xmlns:a16="http://schemas.microsoft.com/office/drawing/2014/main" id="{DCDFF153-EF9E-A14D-8008-DF936FE92B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7013" y="916732"/>
            <a:ext cx="1051729" cy="282409"/>
          </a:xfrm>
          <a:prstGeom prst="rect">
            <a:avLst/>
          </a:prstGeom>
        </p:spPr>
      </p:pic>
      <p:sp>
        <p:nvSpPr>
          <p:cNvPr id="44" name="Content Placeholder 2">
            <a:extLst>
              <a:ext uri="{FF2B5EF4-FFF2-40B4-BE49-F238E27FC236}">
                <a16:creationId xmlns:a16="http://schemas.microsoft.com/office/drawing/2014/main" id="{B961E6A5-95F4-EA4B-817B-AF45D31D30FC}"/>
              </a:ext>
            </a:extLst>
          </p:cNvPr>
          <p:cNvSpPr txBox="1">
            <a:spLocks/>
          </p:cNvSpPr>
          <p:nvPr/>
        </p:nvSpPr>
        <p:spPr>
          <a:xfrm>
            <a:off x="449375" y="2960914"/>
            <a:ext cx="5955230" cy="1501218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42900" indent="-342900" algn="l" rtl="0" eaLnBrk="0" fontAlgn="base" hangingPunct="0">
              <a:spcBef>
                <a:spcPts val="1200"/>
              </a:spcBef>
              <a:spcAft>
                <a:spcPct val="0"/>
              </a:spcAft>
              <a:buChar char="•"/>
              <a:defRPr sz="2400" b="0" i="0">
                <a:solidFill>
                  <a:srgbClr val="494949"/>
                </a:solidFill>
                <a:latin typeface="Avenir Heavy"/>
                <a:ea typeface="ＭＳ Ｐゴシック" charset="-128"/>
                <a:cs typeface="Avenir Heavy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 b="0" i="0">
                <a:solidFill>
                  <a:srgbClr val="494949"/>
                </a:solidFill>
                <a:latin typeface="Avenir Medium"/>
                <a:ea typeface="ＭＳ Ｐゴシック" pitchFamily="-112" charset="-128"/>
                <a:cs typeface="Avenir Medium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0" i="0">
                <a:solidFill>
                  <a:srgbClr val="515151"/>
                </a:solidFill>
                <a:latin typeface="Avenir Book"/>
                <a:ea typeface="ＭＳ Ｐゴシック" pitchFamily="-112" charset="-128"/>
                <a:cs typeface="Avenir Book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Avenir Light"/>
                <a:ea typeface="ＭＳ Ｐゴシック" pitchFamily="-112" charset="-128"/>
                <a:cs typeface="Avenir Ligh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Avenir Light"/>
                <a:ea typeface="ＭＳ Ｐゴシック" pitchFamily="-112" charset="-128"/>
                <a:cs typeface="Avenir Ligh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9pPr>
          </a:lstStyle>
          <a:p>
            <a:pPr marL="0" indent="0" eaLnBrk="1" hangingPunct="1">
              <a:buNone/>
            </a:pPr>
            <a:r>
              <a:rPr lang="fr-FR" sz="2000" kern="0" dirty="0" err="1">
                <a:latin typeface="Avenir Roman" panose="02000503020000020003" pitchFamily="2" charset="0"/>
              </a:rPr>
              <a:t>Here</a:t>
            </a:r>
            <a:r>
              <a:rPr lang="fr-FR" sz="2000" kern="0" dirty="0">
                <a:latin typeface="Avenir Roman" panose="02000503020000020003" pitchFamily="2" charset="0"/>
              </a:rPr>
              <a:t> </a:t>
            </a:r>
            <a:r>
              <a:rPr lang="fr-FR" sz="2000" kern="0" dirty="0" err="1">
                <a:latin typeface="Avenir Roman" panose="02000503020000020003" pitchFamily="2" charset="0"/>
              </a:rPr>
              <a:t>we</a:t>
            </a:r>
            <a:r>
              <a:rPr lang="fr-FR" sz="2000" kern="0" dirty="0">
                <a:latin typeface="Avenir Roman" panose="02000503020000020003" pitchFamily="2" charset="0"/>
              </a:rPr>
              <a:t> </a:t>
            </a:r>
            <a:r>
              <a:rPr lang="fr-FR" sz="2000" kern="0" dirty="0" err="1">
                <a:latin typeface="Avenir Roman" panose="02000503020000020003" pitchFamily="2" charset="0"/>
              </a:rPr>
              <a:t>can</a:t>
            </a:r>
            <a:r>
              <a:rPr lang="fr-FR" sz="2000" kern="0" dirty="0">
                <a:latin typeface="Avenir Roman" panose="02000503020000020003" pitchFamily="2" charset="0"/>
              </a:rPr>
              <a:t> </a:t>
            </a:r>
            <a:r>
              <a:rPr lang="fr-FR" sz="2000" kern="0" dirty="0" err="1">
                <a:latin typeface="Avenir Roman" panose="02000503020000020003" pitchFamily="2" charset="0"/>
              </a:rPr>
              <a:t>clearly</a:t>
            </a:r>
            <a:r>
              <a:rPr lang="fr-FR" sz="2000" kern="0" dirty="0">
                <a:latin typeface="Avenir Roman" panose="02000503020000020003" pitchFamily="2" charset="0"/>
              </a:rPr>
              <a:t> </a:t>
            </a:r>
            <a:r>
              <a:rPr lang="fr-FR" sz="2000" kern="0" dirty="0" err="1">
                <a:latin typeface="Avenir Roman" panose="02000503020000020003" pitchFamily="2" charset="0"/>
              </a:rPr>
              <a:t>see</a:t>
            </a:r>
            <a:r>
              <a:rPr lang="fr-FR" sz="2000" kern="0" dirty="0">
                <a:latin typeface="Avenir Roman" panose="02000503020000020003" pitchFamily="2" charset="0"/>
              </a:rPr>
              <a:t> </a:t>
            </a:r>
            <a:r>
              <a:rPr lang="fr-FR" sz="2000" i="1" kern="0" dirty="0">
                <a:latin typeface="Avenir Roman" panose="02000503020000020003" pitchFamily="2" charset="0"/>
              </a:rPr>
              <a:t>four </a:t>
            </a:r>
            <a:r>
              <a:rPr lang="fr-FR" sz="2000" b="1" i="1" kern="0" dirty="0">
                <a:latin typeface="Avenir Roman" panose="02000503020000020003" pitchFamily="2" charset="0"/>
              </a:rPr>
              <a:t>clusters</a:t>
            </a:r>
          </a:p>
          <a:p>
            <a:pPr marL="0" indent="0" eaLnBrk="1" hangingPunct="1">
              <a:buNone/>
            </a:pPr>
            <a:r>
              <a:rPr lang="fr-FR" sz="2000" i="1" kern="0" dirty="0">
                <a:latin typeface="Avenir Roman" panose="02000503020000020003" pitchFamily="2" charset="0"/>
              </a:rPr>
              <a:t>This </a:t>
            </a:r>
            <a:r>
              <a:rPr lang="fr-FR" sz="2000" i="1" kern="0" dirty="0" err="1">
                <a:latin typeface="Avenir Roman" panose="02000503020000020003" pitchFamily="2" charset="0"/>
              </a:rPr>
              <a:t>is</a:t>
            </a:r>
            <a:r>
              <a:rPr lang="fr-FR" sz="2000" i="1" kern="0" dirty="0">
                <a:latin typeface="Avenir Roman" panose="02000503020000020003" pitchFamily="2" charset="0"/>
              </a:rPr>
              <a:t> a </a:t>
            </a:r>
            <a:r>
              <a:rPr lang="fr-FR" sz="2000" i="1" kern="0" dirty="0" err="1">
                <a:latin typeface="Avenir Roman" panose="02000503020000020003" pitchFamily="2" charset="0"/>
              </a:rPr>
              <a:t>form</a:t>
            </a:r>
            <a:r>
              <a:rPr lang="fr-FR" sz="2000" i="1" kern="0" dirty="0">
                <a:latin typeface="Avenir Roman" panose="02000503020000020003" pitchFamily="2" charset="0"/>
              </a:rPr>
              <a:t> of </a:t>
            </a:r>
            <a:r>
              <a:rPr lang="fr-FR" sz="2000" b="1" i="1" kern="0" dirty="0" err="1">
                <a:latin typeface="Avenir Roman" panose="02000503020000020003" pitchFamily="2" charset="0"/>
              </a:rPr>
              <a:t>unsupervised</a:t>
            </a:r>
            <a:r>
              <a:rPr lang="fr-FR" sz="2000" b="1" i="1" kern="0" dirty="0">
                <a:latin typeface="Avenir Roman" panose="02000503020000020003" pitchFamily="2" charset="0"/>
              </a:rPr>
              <a:t> structure</a:t>
            </a:r>
          </a:p>
          <a:p>
            <a:pPr marL="0" indent="0" eaLnBrk="1" hangingPunct="1">
              <a:buNone/>
            </a:pPr>
            <a:r>
              <a:rPr lang="fr-FR" sz="2000" kern="0" dirty="0" err="1">
                <a:latin typeface="Avenir Roman" panose="02000503020000020003" pitchFamily="2" charset="0"/>
              </a:rPr>
              <a:t>Introducing</a:t>
            </a:r>
            <a:r>
              <a:rPr lang="fr-FR" sz="2000" kern="0" dirty="0">
                <a:latin typeface="Avenir Roman" panose="02000503020000020003" pitchFamily="2" charset="0"/>
              </a:rPr>
              <a:t> </a:t>
            </a:r>
            <a:r>
              <a:rPr lang="fr-FR" sz="2000" b="1" kern="0" dirty="0" err="1">
                <a:latin typeface="Avenir Roman" panose="02000503020000020003" pitchFamily="2" charset="0"/>
              </a:rPr>
              <a:t>unsupervised</a:t>
            </a:r>
            <a:r>
              <a:rPr lang="fr-FR" sz="2000" b="1" kern="0" dirty="0">
                <a:latin typeface="Avenir Roman" panose="02000503020000020003" pitchFamily="2" charset="0"/>
              </a:rPr>
              <a:t> </a:t>
            </a:r>
            <a:r>
              <a:rPr lang="fr-FR" sz="2000" b="1" kern="0" dirty="0" err="1">
                <a:latin typeface="Avenir Roman" panose="02000503020000020003" pitchFamily="2" charset="0"/>
              </a:rPr>
              <a:t>clustering</a:t>
            </a:r>
            <a:endParaRPr lang="fr-FR" sz="2000" b="1" kern="0" dirty="0">
              <a:latin typeface="Avenir Roman" panose="02000503020000020003" pitchFamily="2" charset="0"/>
            </a:endParaRPr>
          </a:p>
        </p:txBody>
      </p:sp>
      <p:sp>
        <p:nvSpPr>
          <p:cNvPr id="49" name="Content Placeholder 2">
            <a:extLst>
              <a:ext uri="{FF2B5EF4-FFF2-40B4-BE49-F238E27FC236}">
                <a16:creationId xmlns:a16="http://schemas.microsoft.com/office/drawing/2014/main" id="{8E781D2A-BAF7-0144-952C-A78E635E7EAA}"/>
              </a:ext>
            </a:extLst>
          </p:cNvPr>
          <p:cNvSpPr txBox="1">
            <a:spLocks/>
          </p:cNvSpPr>
          <p:nvPr/>
        </p:nvSpPr>
        <p:spPr>
          <a:xfrm>
            <a:off x="437016" y="4485577"/>
            <a:ext cx="5955230" cy="532914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42900" indent="-342900" algn="l" rtl="0" eaLnBrk="0" fontAlgn="base" hangingPunct="0">
              <a:spcBef>
                <a:spcPts val="1200"/>
              </a:spcBef>
              <a:spcAft>
                <a:spcPct val="0"/>
              </a:spcAft>
              <a:buChar char="•"/>
              <a:defRPr sz="2400" b="0" i="0">
                <a:solidFill>
                  <a:srgbClr val="494949"/>
                </a:solidFill>
                <a:latin typeface="Avenir Heavy"/>
                <a:ea typeface="ＭＳ Ｐゴシック" charset="-128"/>
                <a:cs typeface="Avenir Heavy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 b="0" i="0">
                <a:solidFill>
                  <a:srgbClr val="494949"/>
                </a:solidFill>
                <a:latin typeface="Avenir Medium"/>
                <a:ea typeface="ＭＳ Ｐゴシック" pitchFamily="-112" charset="-128"/>
                <a:cs typeface="Avenir Medium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0" i="0">
                <a:solidFill>
                  <a:srgbClr val="515151"/>
                </a:solidFill>
                <a:latin typeface="Avenir Book"/>
                <a:ea typeface="ＭＳ Ｐゴシック" pitchFamily="-112" charset="-128"/>
                <a:cs typeface="Avenir Book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Avenir Light"/>
                <a:ea typeface="ＭＳ Ｐゴシック" pitchFamily="-112" charset="-128"/>
                <a:cs typeface="Avenir Ligh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Avenir Light"/>
                <a:ea typeface="ＭＳ Ｐゴシック" pitchFamily="-112" charset="-128"/>
                <a:cs typeface="Avenir Ligh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9pPr>
          </a:lstStyle>
          <a:p>
            <a:pPr marL="0" indent="0" eaLnBrk="1" hangingPunct="1">
              <a:buNone/>
            </a:pPr>
            <a:r>
              <a:rPr lang="fr-FR" sz="2000" kern="0" dirty="0" err="1">
                <a:latin typeface="Avenir Roman" panose="02000503020000020003" pitchFamily="2" charset="0"/>
              </a:rPr>
              <a:t>Could</a:t>
            </a:r>
            <a:r>
              <a:rPr lang="fr-FR" sz="2000" kern="0" dirty="0">
                <a:latin typeface="Avenir Roman" panose="02000503020000020003" pitchFamily="2" charset="0"/>
              </a:rPr>
              <a:t> </a:t>
            </a:r>
            <a:r>
              <a:rPr lang="fr-FR" sz="2000" kern="0" dirty="0" err="1">
                <a:latin typeface="Avenir Roman" panose="02000503020000020003" pitchFamily="2" charset="0"/>
              </a:rPr>
              <a:t>we</a:t>
            </a:r>
            <a:r>
              <a:rPr lang="fr-FR" sz="2000" kern="0" dirty="0">
                <a:latin typeface="Avenir Roman" panose="02000503020000020003" pitchFamily="2" charset="0"/>
              </a:rPr>
              <a:t> model the distribution                       ?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4B01BFDB-6484-604A-9042-75EC2A11E50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98" t="15574" r="10190" b="13038"/>
          <a:stretch/>
        </p:blipFill>
        <p:spPr>
          <a:xfrm>
            <a:off x="6630398" y="4906661"/>
            <a:ext cx="1981339" cy="152262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1" name="Flèche vers le bas 40">
            <a:extLst>
              <a:ext uri="{FF2B5EF4-FFF2-40B4-BE49-F238E27FC236}">
                <a16:creationId xmlns:a16="http://schemas.microsoft.com/office/drawing/2014/main" id="{BC4E18FA-04D8-FC41-B04F-9F14F76B54E0}"/>
              </a:ext>
            </a:extLst>
          </p:cNvPr>
          <p:cNvSpPr/>
          <p:nvPr/>
        </p:nvSpPr>
        <p:spPr bwMode="auto">
          <a:xfrm>
            <a:off x="7291029" y="2130934"/>
            <a:ext cx="682171" cy="377371"/>
          </a:xfrm>
          <a:prstGeom prst="downArrow">
            <a:avLst>
              <a:gd name="adj1" fmla="val 54255"/>
              <a:gd name="adj2" fmla="val 65384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4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-112" charset="0"/>
            </a:endParaRPr>
          </a:p>
        </p:txBody>
      </p:sp>
      <p:sp>
        <p:nvSpPr>
          <p:cNvPr id="45" name="Flèche vers le bas 44">
            <a:extLst>
              <a:ext uri="{FF2B5EF4-FFF2-40B4-BE49-F238E27FC236}">
                <a16:creationId xmlns:a16="http://schemas.microsoft.com/office/drawing/2014/main" id="{57AC3E7B-6356-A743-B20F-E7BFC7CA554E}"/>
              </a:ext>
            </a:extLst>
          </p:cNvPr>
          <p:cNvSpPr/>
          <p:nvPr/>
        </p:nvSpPr>
        <p:spPr bwMode="auto">
          <a:xfrm>
            <a:off x="7288472" y="4346637"/>
            <a:ext cx="682171" cy="377371"/>
          </a:xfrm>
          <a:prstGeom prst="downArrow">
            <a:avLst>
              <a:gd name="adj1" fmla="val 54255"/>
              <a:gd name="adj2" fmla="val 65384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4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-112" charset="0"/>
            </a:endParaRPr>
          </a:p>
        </p:txBody>
      </p:sp>
      <p:pic>
        <p:nvPicPr>
          <p:cNvPr id="50" name="Image 49">
            <a:extLst>
              <a:ext uri="{FF2B5EF4-FFF2-40B4-BE49-F238E27FC236}">
                <a16:creationId xmlns:a16="http://schemas.microsoft.com/office/drawing/2014/main" id="{A1492C7A-1007-D44F-B041-78633AB53A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68769" y="628103"/>
            <a:ext cx="286809" cy="247249"/>
          </a:xfrm>
          <a:prstGeom prst="rect">
            <a:avLst/>
          </a:prstGeom>
        </p:spPr>
      </p:pic>
      <p:pic>
        <p:nvPicPr>
          <p:cNvPr id="51" name="Image 50">
            <a:extLst>
              <a:ext uri="{FF2B5EF4-FFF2-40B4-BE49-F238E27FC236}">
                <a16:creationId xmlns:a16="http://schemas.microsoft.com/office/drawing/2014/main" id="{48564660-16BB-D34C-9E0B-8E6D0F75B5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68768" y="2823749"/>
            <a:ext cx="286809" cy="247249"/>
          </a:xfrm>
          <a:prstGeom prst="rect">
            <a:avLst/>
          </a:prstGeom>
        </p:spPr>
      </p:pic>
      <p:pic>
        <p:nvPicPr>
          <p:cNvPr id="52" name="Image 51">
            <a:extLst>
              <a:ext uri="{FF2B5EF4-FFF2-40B4-BE49-F238E27FC236}">
                <a16:creationId xmlns:a16="http://schemas.microsoft.com/office/drawing/2014/main" id="{BC44D188-13FE-CB49-AD4D-5F1F3E54D4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57456" y="5023452"/>
            <a:ext cx="286809" cy="247249"/>
          </a:xfrm>
          <a:prstGeom prst="rect">
            <a:avLst/>
          </a:prstGeom>
        </p:spPr>
      </p:pic>
      <p:pic>
        <p:nvPicPr>
          <p:cNvPr id="53" name="Image 52">
            <a:extLst>
              <a:ext uri="{FF2B5EF4-FFF2-40B4-BE49-F238E27FC236}">
                <a16:creationId xmlns:a16="http://schemas.microsoft.com/office/drawing/2014/main" id="{BCCF65B4-E6F1-8346-BEC9-E5B66FECFA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74242" y="4480204"/>
            <a:ext cx="1350454" cy="372887"/>
          </a:xfrm>
          <a:prstGeom prst="rect">
            <a:avLst/>
          </a:prstGeom>
        </p:spPr>
      </p:pic>
      <p:sp>
        <p:nvSpPr>
          <p:cNvPr id="55" name="Content Placeholder 2">
            <a:extLst>
              <a:ext uri="{FF2B5EF4-FFF2-40B4-BE49-F238E27FC236}">
                <a16:creationId xmlns:a16="http://schemas.microsoft.com/office/drawing/2014/main" id="{0C2B342B-9020-8840-A9A4-6A7127466F80}"/>
              </a:ext>
            </a:extLst>
          </p:cNvPr>
          <p:cNvSpPr txBox="1">
            <a:spLocks/>
          </p:cNvSpPr>
          <p:nvPr/>
        </p:nvSpPr>
        <p:spPr>
          <a:xfrm>
            <a:off x="449375" y="4944546"/>
            <a:ext cx="5955230" cy="1724814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42900" indent="-342900" algn="l" rtl="0" eaLnBrk="0" fontAlgn="base" hangingPunct="0">
              <a:spcBef>
                <a:spcPts val="1200"/>
              </a:spcBef>
              <a:spcAft>
                <a:spcPct val="0"/>
              </a:spcAft>
              <a:buChar char="•"/>
              <a:defRPr sz="2400" b="0" i="0">
                <a:solidFill>
                  <a:srgbClr val="494949"/>
                </a:solidFill>
                <a:latin typeface="Avenir Heavy"/>
                <a:ea typeface="ＭＳ Ｐゴシック" charset="-128"/>
                <a:cs typeface="Avenir Heavy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 b="0" i="0">
                <a:solidFill>
                  <a:srgbClr val="494949"/>
                </a:solidFill>
                <a:latin typeface="Avenir Medium"/>
                <a:ea typeface="ＭＳ Ｐゴシック" pitchFamily="-112" charset="-128"/>
                <a:cs typeface="Avenir Medium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0" i="0">
                <a:solidFill>
                  <a:srgbClr val="515151"/>
                </a:solidFill>
                <a:latin typeface="Avenir Book"/>
                <a:ea typeface="ＭＳ Ｐゴシック" pitchFamily="-112" charset="-128"/>
                <a:cs typeface="Avenir Book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Avenir Light"/>
                <a:ea typeface="ＭＳ Ｐゴシック" pitchFamily="-112" charset="-128"/>
                <a:cs typeface="Avenir Ligh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Avenir Light"/>
                <a:ea typeface="ＭＳ Ｐゴシック" pitchFamily="-112" charset="-128"/>
                <a:cs typeface="Avenir Ligh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9pPr>
          </a:lstStyle>
          <a:p>
            <a:pPr marL="0" indent="0" eaLnBrk="1" hangingPunct="1">
              <a:buNone/>
            </a:pPr>
            <a:r>
              <a:rPr lang="fr-FR" sz="2000" kern="0" dirty="0" err="1">
                <a:latin typeface="Avenir Roman" panose="02000503020000020003" pitchFamily="2" charset="0"/>
              </a:rPr>
              <a:t>Three</a:t>
            </a:r>
            <a:r>
              <a:rPr lang="fr-FR" sz="2000" kern="0" dirty="0">
                <a:latin typeface="Avenir Roman" panose="02000503020000020003" pitchFamily="2" charset="0"/>
              </a:rPr>
              <a:t> major issues :</a:t>
            </a:r>
          </a:p>
          <a:p>
            <a:pPr eaLnBrk="1" hangingPunct="1">
              <a:lnSpc>
                <a:spcPct val="90000"/>
              </a:lnSpc>
            </a:pPr>
            <a:r>
              <a:rPr lang="fr-FR" sz="2000" kern="0" dirty="0">
                <a:latin typeface="Avenir Roman" panose="02000503020000020003" pitchFamily="2" charset="0"/>
              </a:rPr>
              <a:t>How to </a:t>
            </a:r>
            <a:r>
              <a:rPr lang="fr-FR" sz="2000" kern="0" dirty="0" err="1">
                <a:latin typeface="Avenir Roman" panose="02000503020000020003" pitchFamily="2" charset="0"/>
              </a:rPr>
              <a:t>choose</a:t>
            </a:r>
            <a:r>
              <a:rPr lang="fr-FR" sz="2000" kern="0" dirty="0">
                <a:latin typeface="Avenir Roman" panose="02000503020000020003" pitchFamily="2" charset="0"/>
              </a:rPr>
              <a:t> the </a:t>
            </a:r>
            <a:r>
              <a:rPr lang="fr-FR" sz="2000" kern="0" dirty="0" err="1">
                <a:latin typeface="Avenir Roman" panose="02000503020000020003" pitchFamily="2" charset="0"/>
              </a:rPr>
              <a:t>form</a:t>
            </a:r>
            <a:r>
              <a:rPr lang="fr-FR" sz="2000" kern="0" dirty="0">
                <a:latin typeface="Avenir Roman" panose="02000503020000020003" pitchFamily="2" charset="0"/>
              </a:rPr>
              <a:t> of the distribution ?</a:t>
            </a:r>
          </a:p>
          <a:p>
            <a:pPr eaLnBrk="1" hangingPunct="1">
              <a:lnSpc>
                <a:spcPct val="90000"/>
              </a:lnSpc>
            </a:pPr>
            <a:r>
              <a:rPr lang="fr-FR" sz="2000" kern="0" dirty="0">
                <a:latin typeface="Avenir Roman" panose="02000503020000020003" pitchFamily="2" charset="0"/>
              </a:rPr>
              <a:t>How to </a:t>
            </a:r>
            <a:r>
              <a:rPr lang="fr-FR" sz="2000" kern="0" dirty="0" err="1">
                <a:latin typeface="Avenir Roman" panose="02000503020000020003" pitchFamily="2" charset="0"/>
              </a:rPr>
              <a:t>optimize</a:t>
            </a:r>
            <a:r>
              <a:rPr lang="fr-FR" sz="2000" kern="0" dirty="0">
                <a:latin typeface="Avenir Roman" panose="02000503020000020003" pitchFamily="2" charset="0"/>
              </a:rPr>
              <a:t> </a:t>
            </a:r>
            <a:r>
              <a:rPr lang="fr-FR" sz="2000" kern="0" dirty="0" err="1">
                <a:latin typeface="Avenir Roman" panose="02000503020000020003" pitchFamily="2" charset="0"/>
              </a:rPr>
              <a:t>it</a:t>
            </a:r>
            <a:r>
              <a:rPr lang="fr-FR" sz="2000" kern="0" dirty="0">
                <a:latin typeface="Avenir Roman" panose="02000503020000020003" pitchFamily="2" charset="0"/>
              </a:rPr>
              <a:t> </a:t>
            </a:r>
            <a:r>
              <a:rPr lang="fr-FR" sz="2000" kern="0" dirty="0" err="1">
                <a:latin typeface="Avenir Roman" panose="02000503020000020003" pitchFamily="2" charset="0"/>
              </a:rPr>
              <a:t>directly</a:t>
            </a:r>
            <a:r>
              <a:rPr lang="fr-FR" sz="2000" kern="0" dirty="0">
                <a:latin typeface="Avenir Roman" panose="02000503020000020003" pitchFamily="2" charset="0"/>
              </a:rPr>
              <a:t> ?</a:t>
            </a:r>
          </a:p>
          <a:p>
            <a:pPr eaLnBrk="1" hangingPunct="1">
              <a:lnSpc>
                <a:spcPct val="90000"/>
              </a:lnSpc>
            </a:pPr>
            <a:r>
              <a:rPr lang="fr-FR" sz="2000" kern="0" dirty="0">
                <a:latin typeface="Avenir Roman" panose="02000503020000020003" pitchFamily="2" charset="0"/>
              </a:rPr>
              <a:t>There </a:t>
            </a:r>
            <a:r>
              <a:rPr lang="fr-FR" sz="2000" kern="0" dirty="0" err="1">
                <a:latin typeface="Avenir Roman" panose="02000503020000020003" pitchFamily="2" charset="0"/>
              </a:rPr>
              <a:t>seems</a:t>
            </a:r>
            <a:r>
              <a:rPr lang="fr-FR" sz="2000" kern="0" dirty="0">
                <a:latin typeface="Avenir Roman" panose="02000503020000020003" pitchFamily="2" charset="0"/>
              </a:rPr>
              <a:t> to </a:t>
            </a:r>
            <a:r>
              <a:rPr lang="fr-FR" sz="2000" kern="0" dirty="0" err="1">
                <a:latin typeface="Avenir Roman" panose="02000503020000020003" pitchFamily="2" charset="0"/>
              </a:rPr>
              <a:t>be</a:t>
            </a:r>
            <a:r>
              <a:rPr lang="fr-FR" sz="2000" kern="0" dirty="0">
                <a:latin typeface="Avenir Roman" panose="02000503020000020003" pitchFamily="2" charset="0"/>
              </a:rPr>
              <a:t> </a:t>
            </a:r>
            <a:r>
              <a:rPr lang="fr-FR" sz="2000" b="1" kern="0" dirty="0" err="1">
                <a:latin typeface="Avenir Roman" panose="02000503020000020003" pitchFamily="2" charset="0"/>
              </a:rPr>
              <a:t>missing</a:t>
            </a:r>
            <a:r>
              <a:rPr lang="fr-FR" sz="2000" b="1" kern="0" dirty="0">
                <a:latin typeface="Avenir Roman" panose="02000503020000020003" pitchFamily="2" charset="0"/>
              </a:rPr>
              <a:t> information</a:t>
            </a:r>
            <a:endParaRPr lang="fr-FR" sz="2000" kern="0" dirty="0">
              <a:latin typeface="Avenir Roman" panose="02000503020000020003" pitchFamily="2" charset="0"/>
            </a:endParaRPr>
          </a:p>
        </p:txBody>
      </p:sp>
      <p:sp>
        <p:nvSpPr>
          <p:cNvPr id="14" name="Espace réservé du pied de page 13">
            <a:extLst>
              <a:ext uri="{FF2B5EF4-FFF2-40B4-BE49-F238E27FC236}">
                <a16:creationId xmlns:a16="http://schemas.microsoft.com/office/drawing/2014/main" id="{292F13E5-3C57-8C4B-9BE5-C9CBC1BEC81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>
                <a:solidFill>
                  <a:srgbClr val="000000"/>
                </a:solidFill>
              </a:rPr>
              <a:t>P. Esling - Music Machine Learning</a:t>
            </a:r>
            <a:endParaRPr lang="fr-FR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3448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49" grpId="0"/>
      <p:bldP spid="41" grpId="0" animBg="1"/>
      <p:bldP spid="45" grpId="0" animBg="1"/>
      <p:bldP spid="5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50A5EF37-4351-7D46-BC7D-8EFB40E363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06" t="12520" r="9781" b="14914"/>
          <a:stretch/>
        </p:blipFill>
        <p:spPr>
          <a:xfrm>
            <a:off x="1836445" y="1473958"/>
            <a:ext cx="1955762" cy="154771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37016" y="27812"/>
            <a:ext cx="7787368" cy="654264"/>
          </a:xfrm>
        </p:spPr>
        <p:txBody>
          <a:bodyPr>
            <a:normAutofit/>
          </a:bodyPr>
          <a:lstStyle/>
          <a:p>
            <a:pPr algn="l"/>
            <a:r>
              <a:rPr lang="fr-FR" dirty="0" err="1"/>
              <a:t>Unsupervised</a:t>
            </a:r>
            <a:r>
              <a:rPr lang="fr-FR" dirty="0"/>
              <a:t> </a:t>
            </a:r>
            <a:r>
              <a:rPr lang="fr-FR" dirty="0" err="1"/>
              <a:t>learning</a:t>
            </a:r>
            <a:endParaRPr lang="fr-FR" dirty="0"/>
          </a:p>
        </p:txBody>
      </p:sp>
      <p:sp>
        <p:nvSpPr>
          <p:cNvPr id="21" name="Content Placeholder 2"/>
          <p:cNvSpPr>
            <a:spLocks noGrp="1"/>
          </p:cNvSpPr>
          <p:nvPr>
            <p:ph idx="1"/>
          </p:nvPr>
        </p:nvSpPr>
        <p:spPr>
          <a:xfrm>
            <a:off x="437016" y="912581"/>
            <a:ext cx="8229600" cy="764361"/>
          </a:xfrm>
        </p:spPr>
        <p:txBody>
          <a:bodyPr>
            <a:normAutofit/>
          </a:bodyPr>
          <a:lstStyle/>
          <a:p>
            <a:pPr eaLnBrk="1" hangingPunct="1"/>
            <a:r>
              <a:rPr lang="fr-FR" sz="2000" dirty="0" err="1">
                <a:latin typeface="Avenir Roman" panose="02000503020000020003" pitchFamily="2" charset="0"/>
              </a:rPr>
              <a:t>We</a:t>
            </a:r>
            <a:r>
              <a:rPr lang="fr-FR" sz="2000" dirty="0">
                <a:latin typeface="Avenir Roman" panose="02000503020000020003" pitchFamily="2" charset="0"/>
              </a:rPr>
              <a:t> </a:t>
            </a:r>
            <a:r>
              <a:rPr lang="fr-FR" sz="2000" dirty="0" err="1">
                <a:latin typeface="Avenir Roman" panose="02000503020000020003" pitchFamily="2" charset="0"/>
              </a:rPr>
              <a:t>need</a:t>
            </a:r>
            <a:r>
              <a:rPr lang="fr-FR" sz="2000" dirty="0">
                <a:latin typeface="Avenir Roman" panose="02000503020000020003" pitchFamily="2" charset="0"/>
              </a:rPr>
              <a:t> to </a:t>
            </a:r>
            <a:r>
              <a:rPr lang="fr-FR" sz="2000" dirty="0" err="1">
                <a:latin typeface="Avenir Roman" panose="02000503020000020003" pitchFamily="2" charset="0"/>
              </a:rPr>
              <a:t>add</a:t>
            </a:r>
            <a:r>
              <a:rPr lang="fr-FR" sz="2000" dirty="0">
                <a:latin typeface="Avenir Roman" panose="02000503020000020003" pitchFamily="2" charset="0"/>
              </a:rPr>
              <a:t> information to </a:t>
            </a:r>
            <a:r>
              <a:rPr lang="fr-FR" sz="2000" dirty="0" err="1">
                <a:latin typeface="Avenir Roman" panose="02000503020000020003" pitchFamily="2" charset="0"/>
              </a:rPr>
              <a:t>our</a:t>
            </a:r>
            <a:r>
              <a:rPr lang="fr-FR" sz="2000" dirty="0">
                <a:latin typeface="Avenir Roman" panose="02000503020000020003" pitchFamily="2" charset="0"/>
              </a:rPr>
              <a:t> </a:t>
            </a:r>
            <a:r>
              <a:rPr lang="fr-FR" sz="2000" dirty="0" err="1">
                <a:latin typeface="Avenir Roman" panose="02000503020000020003" pitchFamily="2" charset="0"/>
              </a:rPr>
              <a:t>problem</a:t>
            </a:r>
            <a:r>
              <a:rPr lang="fr-FR" sz="2000" dirty="0">
                <a:latin typeface="Avenir Roman" panose="02000503020000020003" pitchFamily="2" charset="0"/>
              </a:rPr>
              <a:t>, but </a:t>
            </a:r>
            <a:r>
              <a:rPr lang="fr-FR" sz="2000" dirty="0" err="1">
                <a:latin typeface="Avenir Roman" panose="02000503020000020003" pitchFamily="2" charset="0"/>
              </a:rPr>
              <a:t>only</a:t>
            </a:r>
            <a:r>
              <a:rPr lang="fr-FR" sz="2000" dirty="0">
                <a:latin typeface="Avenir Roman" panose="02000503020000020003" pitchFamily="2" charset="0"/>
              </a:rPr>
              <a:t> have</a:t>
            </a:r>
          </a:p>
        </p:txBody>
      </p:sp>
      <p:pic>
        <p:nvPicPr>
          <p:cNvPr id="33" name="Image 32">
            <a:extLst>
              <a:ext uri="{FF2B5EF4-FFF2-40B4-BE49-F238E27FC236}">
                <a16:creationId xmlns:a16="http://schemas.microsoft.com/office/drawing/2014/main" id="{DCDFF153-EF9E-A14D-8008-DF936FE92B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8519" y="916800"/>
            <a:ext cx="1051729" cy="282409"/>
          </a:xfrm>
          <a:prstGeom prst="rect">
            <a:avLst/>
          </a:prstGeom>
        </p:spPr>
      </p:pic>
      <p:grpSp>
        <p:nvGrpSpPr>
          <p:cNvPr id="4" name="Groupe 3">
            <a:extLst>
              <a:ext uri="{FF2B5EF4-FFF2-40B4-BE49-F238E27FC236}">
                <a16:creationId xmlns:a16="http://schemas.microsoft.com/office/drawing/2014/main" id="{0407169F-DDD3-B145-B787-411A3FE7BF02}"/>
              </a:ext>
            </a:extLst>
          </p:cNvPr>
          <p:cNvGrpSpPr/>
          <p:nvPr/>
        </p:nvGrpSpPr>
        <p:grpSpPr>
          <a:xfrm>
            <a:off x="2245745" y="4815114"/>
            <a:ext cx="1666308" cy="1747811"/>
            <a:chOff x="1844708" y="4110734"/>
            <a:chExt cx="2048111" cy="2148289"/>
          </a:xfrm>
        </p:grpSpPr>
        <p:sp>
          <p:nvSpPr>
            <p:cNvPr id="48" name="Rectangle à coins arrondis 47">
              <a:extLst>
                <a:ext uri="{FF2B5EF4-FFF2-40B4-BE49-F238E27FC236}">
                  <a16:creationId xmlns:a16="http://schemas.microsoft.com/office/drawing/2014/main" id="{D239CC5B-21CC-6F4C-AC9A-99E4E0E9D031}"/>
                </a:ext>
              </a:extLst>
            </p:cNvPr>
            <p:cNvSpPr/>
            <p:nvPr/>
          </p:nvSpPr>
          <p:spPr bwMode="auto">
            <a:xfrm>
              <a:off x="1844708" y="4110734"/>
              <a:ext cx="2048111" cy="2148289"/>
            </a:xfrm>
            <a:prstGeom prst="roundRect">
              <a:avLst>
                <a:gd name="adj" fmla="val 7575"/>
              </a:avLst>
            </a:prstGeom>
            <a:solidFill>
              <a:srgbClr val="FFC000">
                <a:alpha val="33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4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-112" charset="0"/>
                <a:ea typeface="ＭＳ Ｐゴシック" charset="0"/>
              </a:endParaRPr>
            </a:p>
          </p:txBody>
        </p:sp>
        <p:pic>
          <p:nvPicPr>
            <p:cNvPr id="23" name="Image 22">
              <a:extLst>
                <a:ext uri="{FF2B5EF4-FFF2-40B4-BE49-F238E27FC236}">
                  <a16:creationId xmlns:a16="http://schemas.microsoft.com/office/drawing/2014/main" id="{487A46CE-DDE5-454E-9B5A-07BDC1C86E7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65683" y="4255637"/>
              <a:ext cx="729273" cy="729273"/>
            </a:xfrm>
            <a:prstGeom prst="rect">
              <a:avLst/>
            </a:prstGeom>
          </p:spPr>
        </p:pic>
        <p:grpSp>
          <p:nvGrpSpPr>
            <p:cNvPr id="24" name="Groupe 23">
              <a:extLst>
                <a:ext uri="{FF2B5EF4-FFF2-40B4-BE49-F238E27FC236}">
                  <a16:creationId xmlns:a16="http://schemas.microsoft.com/office/drawing/2014/main" id="{99CE437E-7825-C54F-A060-CC3E3E0F0D44}"/>
                </a:ext>
              </a:extLst>
            </p:cNvPr>
            <p:cNvGrpSpPr/>
            <p:nvPr/>
          </p:nvGrpSpPr>
          <p:grpSpPr>
            <a:xfrm>
              <a:off x="1965682" y="5449310"/>
              <a:ext cx="729273" cy="729273"/>
              <a:chOff x="2835437" y="4523718"/>
              <a:chExt cx="740239" cy="740239"/>
            </a:xfrm>
          </p:grpSpPr>
          <p:pic>
            <p:nvPicPr>
              <p:cNvPr id="25" name="Image 24">
                <a:extLst>
                  <a:ext uri="{FF2B5EF4-FFF2-40B4-BE49-F238E27FC236}">
                    <a16:creationId xmlns:a16="http://schemas.microsoft.com/office/drawing/2014/main" id="{17F53B6B-22A7-1C48-9642-E58FF4A5A2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835437" y="4523718"/>
                <a:ext cx="740239" cy="740239"/>
              </a:xfrm>
              <a:prstGeom prst="rect">
                <a:avLst/>
              </a:prstGeom>
            </p:spPr>
          </p:pic>
          <p:pic>
            <p:nvPicPr>
              <p:cNvPr id="26" name="Image 25">
                <a:extLst>
                  <a:ext uri="{FF2B5EF4-FFF2-40B4-BE49-F238E27FC236}">
                    <a16:creationId xmlns:a16="http://schemas.microsoft.com/office/drawing/2014/main" id="{CBB08C3C-D50B-124A-8C2A-D380039759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106952" y="4767269"/>
                <a:ext cx="220716" cy="260846"/>
              </a:xfrm>
              <a:prstGeom prst="rect">
                <a:avLst/>
              </a:prstGeom>
            </p:spPr>
          </p:pic>
        </p:grpSp>
        <p:grpSp>
          <p:nvGrpSpPr>
            <p:cNvPr id="27" name="Groupe 26">
              <a:extLst>
                <a:ext uri="{FF2B5EF4-FFF2-40B4-BE49-F238E27FC236}">
                  <a16:creationId xmlns:a16="http://schemas.microsoft.com/office/drawing/2014/main" id="{4EB8630B-F661-EC40-8FAD-EEA26356F7F0}"/>
                </a:ext>
              </a:extLst>
            </p:cNvPr>
            <p:cNvGrpSpPr/>
            <p:nvPr/>
          </p:nvGrpSpPr>
          <p:grpSpPr>
            <a:xfrm>
              <a:off x="3016240" y="4250134"/>
              <a:ext cx="729273" cy="729273"/>
              <a:chOff x="4058562" y="3387463"/>
              <a:chExt cx="745016" cy="745016"/>
            </a:xfrm>
          </p:grpSpPr>
          <p:pic>
            <p:nvPicPr>
              <p:cNvPr id="28" name="Image 27">
                <a:extLst>
                  <a:ext uri="{FF2B5EF4-FFF2-40B4-BE49-F238E27FC236}">
                    <a16:creationId xmlns:a16="http://schemas.microsoft.com/office/drawing/2014/main" id="{35F648DF-F2D0-1441-A111-7D1B878136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058562" y="3387463"/>
                <a:ext cx="745016" cy="745016"/>
              </a:xfrm>
              <a:prstGeom prst="rect">
                <a:avLst/>
              </a:prstGeom>
            </p:spPr>
          </p:pic>
          <p:pic>
            <p:nvPicPr>
              <p:cNvPr id="29" name="Image 28">
                <a:extLst>
                  <a:ext uri="{FF2B5EF4-FFF2-40B4-BE49-F238E27FC236}">
                    <a16:creationId xmlns:a16="http://schemas.microsoft.com/office/drawing/2014/main" id="{FB8E3F77-48F9-4A4D-AFD0-6700884F24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330968" y="3599737"/>
                <a:ext cx="200205" cy="273964"/>
              </a:xfrm>
              <a:prstGeom prst="rect">
                <a:avLst/>
              </a:prstGeom>
            </p:spPr>
          </p:pic>
        </p:grpSp>
        <p:pic>
          <p:nvPicPr>
            <p:cNvPr id="30" name="Image 29">
              <a:extLst>
                <a:ext uri="{FF2B5EF4-FFF2-40B4-BE49-F238E27FC236}">
                  <a16:creationId xmlns:a16="http://schemas.microsoft.com/office/drawing/2014/main" id="{6025A53E-4AFD-C745-A2E3-AB919FA5A62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072655" y="5262463"/>
              <a:ext cx="636368" cy="356752"/>
            </a:xfrm>
            <a:prstGeom prst="rect">
              <a:avLst/>
            </a:prstGeom>
          </p:spPr>
        </p:pic>
        <p:cxnSp>
          <p:nvCxnSpPr>
            <p:cNvPr id="35" name="Connecteur droit avec flèche 34">
              <a:extLst>
                <a:ext uri="{FF2B5EF4-FFF2-40B4-BE49-F238E27FC236}">
                  <a16:creationId xmlns:a16="http://schemas.microsoft.com/office/drawing/2014/main" id="{78B44CB3-994E-6040-9D19-16D64FA56EE7}"/>
                </a:ext>
              </a:extLst>
            </p:cNvPr>
            <p:cNvCxnSpPr>
              <a:stCxn id="23" idx="2"/>
              <a:endCxn id="25" idx="0"/>
            </p:cNvCxnSpPr>
            <p:nvPr/>
          </p:nvCxnSpPr>
          <p:spPr bwMode="auto">
            <a:xfrm flipH="1">
              <a:off x="2330319" y="4984910"/>
              <a:ext cx="1" cy="46440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6" name="Connecteur droit avec flèche 35">
              <a:extLst>
                <a:ext uri="{FF2B5EF4-FFF2-40B4-BE49-F238E27FC236}">
                  <a16:creationId xmlns:a16="http://schemas.microsoft.com/office/drawing/2014/main" id="{3263CC08-6D9B-8B44-8B76-89173012AEFA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2623390" y="4925452"/>
              <a:ext cx="509127" cy="570705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sp>
        <p:nvSpPr>
          <p:cNvPr id="44" name="Content Placeholder 2">
            <a:extLst>
              <a:ext uri="{FF2B5EF4-FFF2-40B4-BE49-F238E27FC236}">
                <a16:creationId xmlns:a16="http://schemas.microsoft.com/office/drawing/2014/main" id="{B961E6A5-95F4-EA4B-817B-AF45D31D30FC}"/>
              </a:ext>
            </a:extLst>
          </p:cNvPr>
          <p:cNvSpPr txBox="1">
            <a:spLocks/>
          </p:cNvSpPr>
          <p:nvPr/>
        </p:nvSpPr>
        <p:spPr>
          <a:xfrm>
            <a:off x="449375" y="3210707"/>
            <a:ext cx="8354861" cy="1501218"/>
          </a:xfrm>
          <a:prstGeom prst="rect">
            <a:avLst/>
          </a:prstGeom>
        </p:spPr>
        <p:txBody>
          <a:bodyPr vert="horz">
            <a:normAutofit lnSpcReduction="10000"/>
          </a:bodyPr>
          <a:lstStyle>
            <a:lvl1pPr marL="342900" indent="-342900" algn="l" rtl="0" eaLnBrk="0" fontAlgn="base" hangingPunct="0">
              <a:spcBef>
                <a:spcPts val="1200"/>
              </a:spcBef>
              <a:spcAft>
                <a:spcPct val="0"/>
              </a:spcAft>
              <a:buChar char="•"/>
              <a:defRPr sz="2400" b="0" i="0">
                <a:solidFill>
                  <a:srgbClr val="494949"/>
                </a:solidFill>
                <a:latin typeface="Avenir Heavy"/>
                <a:ea typeface="ＭＳ Ｐゴシック" charset="-128"/>
                <a:cs typeface="Avenir Heavy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 b="0" i="0">
                <a:solidFill>
                  <a:srgbClr val="494949"/>
                </a:solidFill>
                <a:latin typeface="Avenir Medium"/>
                <a:ea typeface="ＭＳ Ｐゴシック" pitchFamily="-112" charset="-128"/>
                <a:cs typeface="Avenir Medium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0" i="0">
                <a:solidFill>
                  <a:srgbClr val="515151"/>
                </a:solidFill>
                <a:latin typeface="Avenir Book"/>
                <a:ea typeface="ＭＳ Ｐゴシック" pitchFamily="-112" charset="-128"/>
                <a:cs typeface="Avenir Book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Avenir Light"/>
                <a:ea typeface="ＭＳ Ｐゴシック" pitchFamily="-112" charset="-128"/>
                <a:cs typeface="Avenir Ligh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Avenir Light"/>
                <a:ea typeface="ＭＳ Ｐゴシック" pitchFamily="-112" charset="-128"/>
                <a:cs typeface="Avenir Ligh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9pPr>
          </a:lstStyle>
          <a:p>
            <a:pPr eaLnBrk="1" hangingPunct="1"/>
            <a:r>
              <a:rPr lang="fr-FR" sz="2000" kern="0" dirty="0" err="1">
                <a:latin typeface="Avenir Roman" panose="02000503020000020003" pitchFamily="2" charset="0"/>
              </a:rPr>
              <a:t>Here</a:t>
            </a:r>
            <a:r>
              <a:rPr lang="fr-FR" sz="2000" kern="0" dirty="0">
                <a:latin typeface="Avenir Roman" panose="02000503020000020003" pitchFamily="2" charset="0"/>
              </a:rPr>
              <a:t> </a:t>
            </a:r>
            <a:r>
              <a:rPr lang="fr-FR" sz="2000" kern="0" dirty="0" err="1">
                <a:latin typeface="Avenir Roman" panose="02000503020000020003" pitchFamily="2" charset="0"/>
              </a:rPr>
              <a:t>our</a:t>
            </a:r>
            <a:r>
              <a:rPr lang="fr-FR" sz="2000" kern="0" dirty="0">
                <a:latin typeface="Avenir Roman" panose="02000503020000020003" pitchFamily="2" charset="0"/>
              </a:rPr>
              <a:t> structure </a:t>
            </a:r>
            <a:r>
              <a:rPr lang="fr-FR" sz="2000" kern="0" dirty="0" err="1">
                <a:latin typeface="Avenir Roman" panose="02000503020000020003" pitchFamily="2" charset="0"/>
              </a:rPr>
              <a:t>is</a:t>
            </a:r>
            <a:r>
              <a:rPr lang="fr-FR" sz="2000" kern="0" dirty="0">
                <a:latin typeface="Avenir Roman" panose="02000503020000020003" pitchFamily="2" charset="0"/>
              </a:rPr>
              <a:t> </a:t>
            </a:r>
            <a:r>
              <a:rPr lang="fr-FR" sz="2000" kern="0" dirty="0" err="1">
                <a:latin typeface="Avenir Roman" panose="02000503020000020003" pitchFamily="2" charset="0"/>
              </a:rPr>
              <a:t>clearly</a:t>
            </a:r>
            <a:r>
              <a:rPr lang="fr-FR" sz="2000" kern="0" dirty="0">
                <a:latin typeface="Avenir Roman" panose="02000503020000020003" pitchFamily="2" charset="0"/>
              </a:rPr>
              <a:t> </a:t>
            </a:r>
            <a:r>
              <a:rPr lang="fr-FR" sz="2000" kern="0" dirty="0" err="1">
                <a:latin typeface="Avenir Roman" panose="02000503020000020003" pitchFamily="2" charset="0"/>
              </a:rPr>
              <a:t>defined</a:t>
            </a:r>
            <a:r>
              <a:rPr lang="fr-FR" sz="2000" kern="0" dirty="0">
                <a:latin typeface="Avenir Roman" panose="02000503020000020003" pitchFamily="2" charset="0"/>
              </a:rPr>
              <a:t> by the </a:t>
            </a:r>
            <a:r>
              <a:rPr lang="fr-FR" sz="2000" b="1" kern="0" dirty="0">
                <a:latin typeface="Avenir Roman" panose="02000503020000020003" pitchFamily="2" charset="0"/>
              </a:rPr>
              <a:t>cluster </a:t>
            </a:r>
            <a:r>
              <a:rPr lang="fr-FR" sz="2000" b="1" kern="0" dirty="0" err="1">
                <a:latin typeface="Avenir Roman" panose="02000503020000020003" pitchFamily="2" charset="0"/>
              </a:rPr>
              <a:t>identity</a:t>
            </a:r>
            <a:endParaRPr lang="fr-FR" sz="2000" kern="0" dirty="0">
              <a:latin typeface="Avenir Roman" panose="02000503020000020003" pitchFamily="2" charset="0"/>
            </a:endParaRPr>
          </a:p>
          <a:p>
            <a:pPr eaLnBrk="1" hangingPunct="1"/>
            <a:r>
              <a:rPr lang="fr-FR" sz="2000" kern="0" dirty="0" err="1">
                <a:latin typeface="Avenir Roman" panose="02000503020000020003" pitchFamily="2" charset="0"/>
              </a:rPr>
              <a:t>Introducing</a:t>
            </a:r>
            <a:r>
              <a:rPr lang="fr-FR" sz="2000" kern="0" dirty="0">
                <a:latin typeface="Avenir Roman" panose="02000503020000020003" pitchFamily="2" charset="0"/>
              </a:rPr>
              <a:t> the </a:t>
            </a:r>
            <a:r>
              <a:rPr lang="fr-FR" sz="2000" kern="0" dirty="0" err="1">
                <a:latin typeface="Avenir Roman" panose="02000503020000020003" pitchFamily="2" charset="0"/>
              </a:rPr>
              <a:t>need</a:t>
            </a:r>
            <a:r>
              <a:rPr lang="fr-FR" sz="2000" kern="0" dirty="0">
                <a:latin typeface="Avenir Roman" panose="02000503020000020003" pitchFamily="2" charset="0"/>
              </a:rPr>
              <a:t> for </a:t>
            </a:r>
            <a:r>
              <a:rPr lang="fr-FR" sz="2000" b="1" kern="0" dirty="0">
                <a:latin typeface="Avenir Roman" panose="02000503020000020003" pitchFamily="2" charset="0"/>
              </a:rPr>
              <a:t>latent variables</a:t>
            </a:r>
          </a:p>
          <a:p>
            <a:pPr lvl="1" eaLnBrk="1" hangingPunct="1"/>
            <a:r>
              <a:rPr lang="fr-FR" sz="2000" kern="0" dirty="0" err="1">
                <a:latin typeface="Avenir Roman" panose="02000503020000020003" pitchFamily="2" charset="0"/>
              </a:rPr>
              <a:t>Allows</a:t>
            </a:r>
            <a:r>
              <a:rPr lang="fr-FR" sz="2000" kern="0" dirty="0">
                <a:latin typeface="Avenir Roman" panose="02000503020000020003" pitchFamily="2" charset="0"/>
              </a:rPr>
              <a:t> to </a:t>
            </a:r>
            <a:r>
              <a:rPr lang="fr-FR" sz="2000" kern="0" dirty="0" err="1">
                <a:latin typeface="Avenir Roman" panose="02000503020000020003" pitchFamily="2" charset="0"/>
              </a:rPr>
              <a:t>clearly</a:t>
            </a:r>
            <a:r>
              <a:rPr lang="fr-FR" sz="2000" kern="0" dirty="0">
                <a:latin typeface="Avenir Roman" panose="02000503020000020003" pitchFamily="2" charset="0"/>
              </a:rPr>
              <a:t> </a:t>
            </a:r>
            <a:r>
              <a:rPr lang="fr-FR" sz="2000" kern="0" dirty="0" err="1">
                <a:latin typeface="Avenir Roman" panose="02000503020000020003" pitchFamily="2" charset="0"/>
              </a:rPr>
              <a:t>define</a:t>
            </a:r>
            <a:r>
              <a:rPr lang="fr-FR" sz="2000" kern="0" dirty="0">
                <a:latin typeface="Avenir Roman" panose="02000503020000020003" pitchFamily="2" charset="0"/>
              </a:rPr>
              <a:t> the </a:t>
            </a:r>
            <a:r>
              <a:rPr lang="fr-FR" sz="2000" i="1" kern="0" dirty="0" err="1">
                <a:latin typeface="Avenir Roman" panose="02000503020000020003" pitchFamily="2" charset="0"/>
              </a:rPr>
              <a:t>hidden</a:t>
            </a:r>
            <a:r>
              <a:rPr lang="fr-FR" sz="2000" i="1" kern="0" dirty="0">
                <a:latin typeface="Avenir Roman" panose="02000503020000020003" pitchFamily="2" charset="0"/>
              </a:rPr>
              <a:t> information</a:t>
            </a:r>
          </a:p>
          <a:p>
            <a:pPr lvl="1" eaLnBrk="1" hangingPunct="1"/>
            <a:r>
              <a:rPr lang="fr-FR" sz="2000" kern="0" dirty="0" err="1">
                <a:latin typeface="Avenir Roman" panose="02000503020000020003" pitchFamily="2" charset="0"/>
              </a:rPr>
              <a:t>We</a:t>
            </a:r>
            <a:r>
              <a:rPr lang="fr-FR" sz="2000" kern="0" dirty="0">
                <a:latin typeface="Avenir Roman" panose="02000503020000020003" pitchFamily="2" charset="0"/>
              </a:rPr>
              <a:t> </a:t>
            </a:r>
            <a:r>
              <a:rPr lang="fr-FR" sz="2000" i="1" kern="0" dirty="0">
                <a:latin typeface="Avenir Roman" panose="02000503020000020003" pitchFamily="2" charset="0"/>
              </a:rPr>
              <a:t>structure </a:t>
            </a:r>
            <a:r>
              <a:rPr lang="fr-FR" sz="2000" kern="0" dirty="0">
                <a:latin typeface="Avenir Roman" panose="02000503020000020003" pitchFamily="2" charset="0"/>
              </a:rPr>
              <a:t>the </a:t>
            </a:r>
            <a:r>
              <a:rPr lang="fr-FR" sz="2000" kern="0" dirty="0" err="1">
                <a:latin typeface="Avenir Roman" panose="02000503020000020003" pitchFamily="2" charset="0"/>
              </a:rPr>
              <a:t>problem</a:t>
            </a:r>
            <a:r>
              <a:rPr lang="fr-FR" sz="2000" kern="0" dirty="0">
                <a:latin typeface="Avenir Roman" panose="02000503020000020003" pitchFamily="2" charset="0"/>
              </a:rPr>
              <a:t> </a:t>
            </a:r>
            <a:r>
              <a:rPr lang="fr-FR" sz="2000" kern="0" dirty="0" err="1">
                <a:latin typeface="Avenir Roman" panose="02000503020000020003" pitchFamily="2" charset="0"/>
              </a:rPr>
              <a:t>with</a:t>
            </a:r>
            <a:r>
              <a:rPr lang="fr-FR" sz="2000" kern="0" dirty="0">
                <a:latin typeface="Avenir Roman" panose="02000503020000020003" pitchFamily="2" charset="0"/>
              </a:rPr>
              <a:t> </a:t>
            </a:r>
            <a:r>
              <a:rPr lang="fr-FR" sz="2000" b="1" kern="0" dirty="0" err="1">
                <a:latin typeface="Avenir Roman" panose="02000503020000020003" pitchFamily="2" charset="0"/>
              </a:rPr>
              <a:t>factors</a:t>
            </a:r>
            <a:r>
              <a:rPr lang="fr-FR" sz="2000" b="1" kern="0" dirty="0">
                <a:latin typeface="Avenir Roman" panose="02000503020000020003" pitchFamily="2" charset="0"/>
              </a:rPr>
              <a:t> </a:t>
            </a:r>
            <a:r>
              <a:rPr lang="fr-FR" sz="2000" b="1" kern="0" dirty="0" err="1">
                <a:latin typeface="Avenir Roman" panose="02000503020000020003" pitchFamily="2" charset="0"/>
              </a:rPr>
              <a:t>that</a:t>
            </a:r>
            <a:r>
              <a:rPr lang="fr-FR" sz="2000" b="1" kern="0" dirty="0">
                <a:latin typeface="Avenir Roman" panose="02000503020000020003" pitchFamily="2" charset="0"/>
              </a:rPr>
              <a:t> </a:t>
            </a:r>
            <a:r>
              <a:rPr lang="fr-FR" sz="2000" b="1" kern="0" dirty="0" err="1">
                <a:latin typeface="Avenir Roman" panose="02000503020000020003" pitchFamily="2" charset="0"/>
              </a:rPr>
              <a:t>generated</a:t>
            </a:r>
            <a:r>
              <a:rPr lang="fr-FR" sz="2000" b="1" kern="0" dirty="0">
                <a:latin typeface="Avenir Roman" panose="02000503020000020003" pitchFamily="2" charset="0"/>
              </a:rPr>
              <a:t> the data</a:t>
            </a:r>
            <a:endParaRPr lang="fr-FR" sz="2000" kern="0" dirty="0">
              <a:latin typeface="Avenir Roman" panose="02000503020000020003" pitchFamily="2" charset="0"/>
            </a:endParaRPr>
          </a:p>
        </p:txBody>
      </p:sp>
      <p:sp>
        <p:nvSpPr>
          <p:cNvPr id="47" name="Content Placeholder 2">
            <a:extLst>
              <a:ext uri="{FF2B5EF4-FFF2-40B4-BE49-F238E27FC236}">
                <a16:creationId xmlns:a16="http://schemas.microsoft.com/office/drawing/2014/main" id="{CEC1A604-7576-F649-848C-481FD374BFFF}"/>
              </a:ext>
            </a:extLst>
          </p:cNvPr>
          <p:cNvSpPr txBox="1">
            <a:spLocks/>
          </p:cNvSpPr>
          <p:nvPr/>
        </p:nvSpPr>
        <p:spPr>
          <a:xfrm>
            <a:off x="906113" y="5666605"/>
            <a:ext cx="1297408" cy="357085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42900" indent="-342900" algn="l" rtl="0" eaLnBrk="0" fontAlgn="base" hangingPunct="0">
              <a:spcBef>
                <a:spcPts val="1200"/>
              </a:spcBef>
              <a:spcAft>
                <a:spcPct val="0"/>
              </a:spcAft>
              <a:buChar char="•"/>
              <a:defRPr sz="2400" b="0" i="0">
                <a:solidFill>
                  <a:srgbClr val="494949"/>
                </a:solidFill>
                <a:latin typeface="Avenir Heavy"/>
                <a:ea typeface="ＭＳ Ｐゴシック" charset="-128"/>
                <a:cs typeface="Avenir Heavy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 b="0" i="0">
                <a:solidFill>
                  <a:srgbClr val="494949"/>
                </a:solidFill>
                <a:latin typeface="Avenir Medium"/>
                <a:ea typeface="ＭＳ Ｐゴシック" pitchFamily="-112" charset="-128"/>
                <a:cs typeface="Avenir Medium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0" i="0">
                <a:solidFill>
                  <a:srgbClr val="515151"/>
                </a:solidFill>
                <a:latin typeface="Avenir Book"/>
                <a:ea typeface="ＭＳ Ｐゴシック" pitchFamily="-112" charset="-128"/>
                <a:cs typeface="Avenir Book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Avenir Light"/>
                <a:ea typeface="ＭＳ Ｐゴシック" pitchFamily="-112" charset="-128"/>
                <a:cs typeface="Avenir Ligh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Avenir Light"/>
                <a:ea typeface="ＭＳ Ｐゴシック" pitchFamily="-112" charset="-128"/>
                <a:cs typeface="Avenir Ligh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9pPr>
          </a:lstStyle>
          <a:p>
            <a:pPr marL="0" indent="0" eaLnBrk="1" hangingPunct="1">
              <a:buNone/>
            </a:pPr>
            <a:r>
              <a:rPr lang="fr-FR" sz="1600" b="1" kern="0" dirty="0" err="1">
                <a:solidFill>
                  <a:srgbClr val="FF0000"/>
                </a:solidFill>
                <a:latin typeface="Avenir Roman" panose="02000503020000020003" pitchFamily="2" charset="0"/>
              </a:rPr>
              <a:t>Supervised</a:t>
            </a:r>
            <a:endParaRPr lang="fr-FR" sz="1600" b="1" kern="0" dirty="0">
              <a:solidFill>
                <a:srgbClr val="FF0000"/>
              </a:solidFill>
              <a:latin typeface="Avenir Roman" panose="02000503020000020003" pitchFamily="2" charset="0"/>
            </a:endParaRP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4B01BFDB-6484-604A-9042-75EC2A11E501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81" t="14524" r="11142" b="14863"/>
          <a:stretch/>
        </p:blipFill>
        <p:spPr>
          <a:xfrm>
            <a:off x="5032830" y="1467134"/>
            <a:ext cx="2105385" cy="157283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1" name="Flèche vers le bas 40">
            <a:extLst>
              <a:ext uri="{FF2B5EF4-FFF2-40B4-BE49-F238E27FC236}">
                <a16:creationId xmlns:a16="http://schemas.microsoft.com/office/drawing/2014/main" id="{BC4E18FA-04D8-FC41-B04F-9F14F76B54E0}"/>
              </a:ext>
            </a:extLst>
          </p:cNvPr>
          <p:cNvSpPr/>
          <p:nvPr/>
        </p:nvSpPr>
        <p:spPr bwMode="auto">
          <a:xfrm rot="16200000">
            <a:off x="4098724" y="1776646"/>
            <a:ext cx="682171" cy="873981"/>
          </a:xfrm>
          <a:prstGeom prst="downArrow">
            <a:avLst>
              <a:gd name="adj1" fmla="val 54255"/>
              <a:gd name="adj2" fmla="val 65384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4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-112" charset="0"/>
            </a:endParaRPr>
          </a:p>
        </p:txBody>
      </p:sp>
      <p:pic>
        <p:nvPicPr>
          <p:cNvPr id="50" name="Image 49">
            <a:extLst>
              <a:ext uri="{FF2B5EF4-FFF2-40B4-BE49-F238E27FC236}">
                <a16:creationId xmlns:a16="http://schemas.microsoft.com/office/drawing/2014/main" id="{A1492C7A-1007-D44F-B041-78633AB53A5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35513" y="1625303"/>
            <a:ext cx="286809" cy="247249"/>
          </a:xfrm>
          <a:prstGeom prst="rect">
            <a:avLst/>
          </a:prstGeom>
        </p:spPr>
      </p:pic>
      <p:pic>
        <p:nvPicPr>
          <p:cNvPr id="52" name="Image 51">
            <a:extLst>
              <a:ext uri="{FF2B5EF4-FFF2-40B4-BE49-F238E27FC236}">
                <a16:creationId xmlns:a16="http://schemas.microsoft.com/office/drawing/2014/main" id="{BC44D188-13FE-CB49-AD4D-5F1F3E54D40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49312" y="1620010"/>
            <a:ext cx="286809" cy="247249"/>
          </a:xfrm>
          <a:prstGeom prst="rect">
            <a:avLst/>
          </a:prstGeom>
        </p:spPr>
      </p:pic>
      <p:sp>
        <p:nvSpPr>
          <p:cNvPr id="34" name="Rectangle à coins arrondis 33">
            <a:extLst>
              <a:ext uri="{FF2B5EF4-FFF2-40B4-BE49-F238E27FC236}">
                <a16:creationId xmlns:a16="http://schemas.microsoft.com/office/drawing/2014/main" id="{3616DC3F-C614-AA4E-983C-C86FE5881F24}"/>
              </a:ext>
            </a:extLst>
          </p:cNvPr>
          <p:cNvSpPr/>
          <p:nvPr/>
        </p:nvSpPr>
        <p:spPr bwMode="auto">
          <a:xfrm>
            <a:off x="4968038" y="4815114"/>
            <a:ext cx="2159723" cy="1747811"/>
          </a:xfrm>
          <a:prstGeom prst="roundRect">
            <a:avLst>
              <a:gd name="adj" fmla="val 7575"/>
            </a:avLst>
          </a:prstGeom>
          <a:solidFill>
            <a:srgbClr val="FFC000">
              <a:alpha val="33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fr-FR" sz="4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-112" charset="0"/>
              <a:ea typeface="ＭＳ Ｐゴシック" charset="0"/>
            </a:endParaRPr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72057736-AE3E-0F47-A1EA-5B46A9533993}"/>
              </a:ext>
            </a:extLst>
          </p:cNvPr>
          <p:cNvGrpSpPr/>
          <p:nvPr/>
        </p:nvGrpSpPr>
        <p:grpSpPr>
          <a:xfrm>
            <a:off x="5070886" y="4907079"/>
            <a:ext cx="1908451" cy="1598791"/>
            <a:chOff x="4811871" y="4768480"/>
            <a:chExt cx="2490434" cy="2086343"/>
          </a:xfrm>
        </p:grpSpPr>
        <p:pic>
          <p:nvPicPr>
            <p:cNvPr id="58" name="Image 57">
              <a:extLst>
                <a:ext uri="{FF2B5EF4-FFF2-40B4-BE49-F238E27FC236}">
                  <a16:creationId xmlns:a16="http://schemas.microsoft.com/office/drawing/2014/main" id="{3736FFDA-DD16-FA45-AA1B-FB11BF1C38F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638670" y="4768480"/>
              <a:ext cx="656590" cy="656590"/>
            </a:xfrm>
            <a:prstGeom prst="rect">
              <a:avLst/>
            </a:prstGeom>
          </p:spPr>
        </p:pic>
        <p:pic>
          <p:nvPicPr>
            <p:cNvPr id="59" name="Image 58">
              <a:extLst>
                <a:ext uri="{FF2B5EF4-FFF2-40B4-BE49-F238E27FC236}">
                  <a16:creationId xmlns:a16="http://schemas.microsoft.com/office/drawing/2014/main" id="{952BB889-30FC-4A40-B95E-45E193FBC1B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38670" y="6191848"/>
              <a:ext cx="662975" cy="662975"/>
            </a:xfrm>
            <a:prstGeom prst="rect">
              <a:avLst/>
            </a:prstGeom>
          </p:spPr>
        </p:pic>
        <p:cxnSp>
          <p:nvCxnSpPr>
            <p:cNvPr id="60" name="Connecteur droit avec flèche 59">
              <a:extLst>
                <a:ext uri="{FF2B5EF4-FFF2-40B4-BE49-F238E27FC236}">
                  <a16:creationId xmlns:a16="http://schemas.microsoft.com/office/drawing/2014/main" id="{966D4EE4-00F0-6E43-B7AC-A1896592A8C1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956691" y="5414796"/>
              <a:ext cx="0" cy="777052"/>
            </a:xfrm>
            <a:prstGeom prst="straightConnector1">
              <a:avLst/>
            </a:prstGeom>
            <a:solidFill>
              <a:schemeClr val="accent1"/>
            </a:solidFill>
            <a:ln w="317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stealth" w="lg" len="lg"/>
            </a:ln>
            <a:effectLst/>
          </p:spPr>
        </p:cxnSp>
        <p:cxnSp>
          <p:nvCxnSpPr>
            <p:cNvPr id="61" name="Connecteur en arc 60">
              <a:extLst>
                <a:ext uri="{FF2B5EF4-FFF2-40B4-BE49-F238E27FC236}">
                  <a16:creationId xmlns:a16="http://schemas.microsoft.com/office/drawing/2014/main" id="{C884E7D2-17A8-F342-BAB4-7F8EBEA3DECD}"/>
                </a:ext>
              </a:extLst>
            </p:cNvPr>
            <p:cNvCxnSpPr>
              <a:stCxn id="59" idx="1"/>
              <a:endCxn id="58" idx="1"/>
            </p:cNvCxnSpPr>
            <p:nvPr/>
          </p:nvCxnSpPr>
          <p:spPr bwMode="auto">
            <a:xfrm rot="10800000">
              <a:off x="5638670" y="5096776"/>
              <a:ext cx="12700" cy="1426561"/>
            </a:xfrm>
            <a:prstGeom prst="curvedConnector3">
              <a:avLst>
                <a:gd name="adj1" fmla="val 2851685"/>
              </a:avLst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stealth" w="lg" len="lg"/>
            </a:ln>
            <a:effectLst/>
          </p:spPr>
        </p:cxnSp>
        <p:pic>
          <p:nvPicPr>
            <p:cNvPr id="62" name="Image 61">
              <a:extLst>
                <a:ext uri="{FF2B5EF4-FFF2-40B4-BE49-F238E27FC236}">
                  <a16:creationId xmlns:a16="http://schemas.microsoft.com/office/drawing/2014/main" id="{C67F7F2A-D472-9547-8BE2-0C984D24913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395843" y="6334273"/>
              <a:ext cx="906462" cy="353043"/>
            </a:xfrm>
            <a:prstGeom prst="rect">
              <a:avLst/>
            </a:prstGeom>
          </p:spPr>
        </p:pic>
        <p:pic>
          <p:nvPicPr>
            <p:cNvPr id="63" name="Image 62">
              <a:extLst>
                <a:ext uri="{FF2B5EF4-FFF2-40B4-BE49-F238E27FC236}">
                  <a16:creationId xmlns:a16="http://schemas.microsoft.com/office/drawing/2014/main" id="{60189539-C62A-DD45-B010-2B9F7D4C93D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455112" y="4879157"/>
              <a:ext cx="601127" cy="353043"/>
            </a:xfrm>
            <a:prstGeom prst="rect">
              <a:avLst/>
            </a:prstGeom>
          </p:spPr>
        </p:pic>
        <p:pic>
          <p:nvPicPr>
            <p:cNvPr id="64" name="Image 63">
              <a:extLst>
                <a:ext uri="{FF2B5EF4-FFF2-40B4-BE49-F238E27FC236}">
                  <a16:creationId xmlns:a16="http://schemas.microsoft.com/office/drawing/2014/main" id="{54E5951B-C92E-2141-A82B-3A9557DB51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 rot="16200000">
              <a:off x="4535162" y="5678417"/>
              <a:ext cx="906462" cy="353043"/>
            </a:xfrm>
            <a:prstGeom prst="rect">
              <a:avLst/>
            </a:prstGeom>
          </p:spPr>
        </p:pic>
      </p:grpSp>
      <p:sp>
        <p:nvSpPr>
          <p:cNvPr id="65" name="Content Placeholder 2">
            <a:extLst>
              <a:ext uri="{FF2B5EF4-FFF2-40B4-BE49-F238E27FC236}">
                <a16:creationId xmlns:a16="http://schemas.microsoft.com/office/drawing/2014/main" id="{4B768116-6DC3-2B48-84B0-7CF9423C324D}"/>
              </a:ext>
            </a:extLst>
          </p:cNvPr>
          <p:cNvSpPr txBox="1">
            <a:spLocks/>
          </p:cNvSpPr>
          <p:nvPr/>
        </p:nvSpPr>
        <p:spPr>
          <a:xfrm>
            <a:off x="6990631" y="5429691"/>
            <a:ext cx="1889310" cy="830911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42900" indent="-342900" algn="l" rtl="0" eaLnBrk="0" fontAlgn="base" hangingPunct="0">
              <a:spcBef>
                <a:spcPts val="1200"/>
              </a:spcBef>
              <a:spcAft>
                <a:spcPct val="0"/>
              </a:spcAft>
              <a:buChar char="•"/>
              <a:defRPr sz="2400" b="0" i="0">
                <a:solidFill>
                  <a:srgbClr val="494949"/>
                </a:solidFill>
                <a:latin typeface="Avenir Heavy"/>
                <a:ea typeface="ＭＳ Ｐゴシック" charset="-128"/>
                <a:cs typeface="Avenir Heavy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 b="0" i="0">
                <a:solidFill>
                  <a:srgbClr val="494949"/>
                </a:solidFill>
                <a:latin typeface="Avenir Medium"/>
                <a:ea typeface="ＭＳ Ｐゴシック" pitchFamily="-112" charset="-128"/>
                <a:cs typeface="Avenir Medium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0" i="0">
                <a:solidFill>
                  <a:srgbClr val="515151"/>
                </a:solidFill>
                <a:latin typeface="Avenir Book"/>
                <a:ea typeface="ＭＳ Ｐゴシック" pitchFamily="-112" charset="-128"/>
                <a:cs typeface="Avenir Book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Avenir Light"/>
                <a:ea typeface="ＭＳ Ｐゴシック" pitchFamily="-112" charset="-128"/>
                <a:cs typeface="Avenir Ligh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Avenir Light"/>
                <a:ea typeface="ＭＳ Ｐゴシック" pitchFamily="-112" charset="-128"/>
                <a:cs typeface="Avenir Ligh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9pPr>
          </a:lstStyle>
          <a:p>
            <a:pPr marL="0" indent="0" algn="ctr" eaLnBrk="1" hangingPunct="1">
              <a:buNone/>
            </a:pPr>
            <a:r>
              <a:rPr lang="fr-FR" sz="1600" b="1" kern="0" dirty="0">
                <a:solidFill>
                  <a:srgbClr val="FF0000"/>
                </a:solidFill>
                <a:latin typeface="Avenir Roman" panose="02000503020000020003" pitchFamily="2" charset="0"/>
              </a:rPr>
              <a:t>Latent (</a:t>
            </a:r>
            <a:r>
              <a:rPr lang="fr-FR" sz="1600" b="1" kern="0" dirty="0" err="1">
                <a:solidFill>
                  <a:srgbClr val="FF0000"/>
                </a:solidFill>
                <a:latin typeface="Avenir Roman" panose="02000503020000020003" pitchFamily="2" charset="0"/>
              </a:rPr>
              <a:t>unsupervised</a:t>
            </a:r>
            <a:r>
              <a:rPr lang="fr-FR" sz="1600" b="1" kern="0" dirty="0">
                <a:solidFill>
                  <a:srgbClr val="FF0000"/>
                </a:solidFill>
                <a:latin typeface="Avenir Roman" panose="02000503020000020003" pitchFamily="2" charset="0"/>
              </a:rPr>
              <a:t>)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CF90F3C5-FA56-194C-9C66-E881D4AF5A7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690094" y="3634385"/>
            <a:ext cx="1068670" cy="276709"/>
          </a:xfrm>
          <a:prstGeom prst="rect">
            <a:avLst/>
          </a:prstGeom>
        </p:spPr>
      </p:pic>
      <p:sp>
        <p:nvSpPr>
          <p:cNvPr id="9" name="Espace réservé du pied de page 8">
            <a:extLst>
              <a:ext uri="{FF2B5EF4-FFF2-40B4-BE49-F238E27FC236}">
                <a16:creationId xmlns:a16="http://schemas.microsoft.com/office/drawing/2014/main" id="{327C925C-BACE-6048-9D02-A918D78C188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>
                <a:solidFill>
                  <a:srgbClr val="000000"/>
                </a:solidFill>
              </a:rPr>
              <a:t>P. Esling - Music Machine Learning</a:t>
            </a:r>
            <a:endParaRPr lang="fr-FR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490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34" grpId="0" animBg="1"/>
      <p:bldP spid="6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40909" y="77952"/>
            <a:ext cx="7787368" cy="654264"/>
          </a:xfrm>
        </p:spPr>
        <p:txBody>
          <a:bodyPr>
            <a:normAutofit/>
          </a:bodyPr>
          <a:lstStyle/>
          <a:p>
            <a:pPr algn="l"/>
            <a:r>
              <a:rPr lang="fr-FR" dirty="0" err="1"/>
              <a:t>Probabilistic</a:t>
            </a:r>
            <a:r>
              <a:rPr lang="fr-FR" dirty="0"/>
              <a:t> </a:t>
            </a:r>
            <a:r>
              <a:rPr lang="fr-FR" dirty="0" err="1"/>
              <a:t>generative</a:t>
            </a:r>
            <a:r>
              <a:rPr lang="fr-FR" dirty="0"/>
              <a:t> </a:t>
            </a:r>
            <a:r>
              <a:rPr lang="fr-FR" dirty="0" err="1"/>
              <a:t>models</a:t>
            </a:r>
            <a:endParaRPr lang="fr-FR" dirty="0"/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89495F44-0778-7C42-AB86-BFE3747F60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0785" y="817273"/>
            <a:ext cx="1227685" cy="338988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AAA25582-5CB5-4B46-9F51-EF9AD9F330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1673" y="2323524"/>
            <a:ext cx="656590" cy="656590"/>
          </a:xfrm>
          <a:prstGeom prst="rect">
            <a:avLst/>
          </a:prstGeom>
        </p:spPr>
      </p:pic>
      <p:sp>
        <p:nvSpPr>
          <p:cNvPr id="44" name="ZoneTexte 43">
            <a:extLst>
              <a:ext uri="{FF2B5EF4-FFF2-40B4-BE49-F238E27FC236}">
                <a16:creationId xmlns:a16="http://schemas.microsoft.com/office/drawing/2014/main" id="{F760890C-6AC2-4046-AA30-58179766B008}"/>
              </a:ext>
            </a:extLst>
          </p:cNvPr>
          <p:cNvSpPr txBox="1"/>
          <p:nvPr/>
        </p:nvSpPr>
        <p:spPr>
          <a:xfrm>
            <a:off x="326750" y="1276776"/>
            <a:ext cx="4752243" cy="400101"/>
          </a:xfrm>
          <a:prstGeom prst="rect">
            <a:avLst/>
          </a:prstGeom>
          <a:noFill/>
        </p:spPr>
        <p:txBody>
          <a:bodyPr wrap="none" lIns="91430" tIns="45716" rIns="91430" bIns="45716" rtlCol="0">
            <a:spAutoFit/>
          </a:bodyPr>
          <a:lstStyle/>
          <a:p>
            <a:r>
              <a:rPr lang="fr-FR" sz="2000" dirty="0" err="1">
                <a:latin typeface="Avenir Roman" panose="02000503020000020003" pitchFamily="2" charset="0"/>
              </a:rPr>
              <a:t>Remember</a:t>
            </a:r>
            <a:r>
              <a:rPr lang="fr-FR" sz="2000" dirty="0">
                <a:latin typeface="Avenir Roman" panose="02000503020000020003" pitchFamily="2" charset="0"/>
              </a:rPr>
              <a:t> </a:t>
            </a:r>
            <a:r>
              <a:rPr lang="fr-FR" sz="2000" dirty="0" err="1">
                <a:latin typeface="Avenir Roman" panose="02000503020000020003" pitchFamily="2" charset="0"/>
              </a:rPr>
              <a:t>this</a:t>
            </a:r>
            <a:r>
              <a:rPr lang="fr-FR" sz="2000" dirty="0">
                <a:latin typeface="Avenir Roman" panose="02000503020000020003" pitchFamily="2" charset="0"/>
              </a:rPr>
              <a:t> </a:t>
            </a:r>
            <a:r>
              <a:rPr lang="fr-FR" sz="2000" dirty="0" err="1">
                <a:latin typeface="Avenir Roman" panose="02000503020000020003" pitchFamily="2" charset="0"/>
              </a:rPr>
              <a:t>problem</a:t>
            </a:r>
            <a:r>
              <a:rPr lang="fr-FR" sz="2000" dirty="0">
                <a:latin typeface="Avenir Roman" panose="02000503020000020003" pitchFamily="2" charset="0"/>
              </a:rPr>
              <a:t> </a:t>
            </a:r>
            <a:r>
              <a:rPr lang="fr-FR" sz="2000" dirty="0" err="1">
                <a:latin typeface="Avenir Roman" panose="02000503020000020003" pitchFamily="2" charset="0"/>
              </a:rPr>
              <a:t>is</a:t>
            </a:r>
            <a:r>
              <a:rPr lang="fr-FR" sz="2000" dirty="0">
                <a:latin typeface="Avenir Roman" panose="02000503020000020003" pitchFamily="2" charset="0"/>
              </a:rPr>
              <a:t> </a:t>
            </a:r>
            <a:r>
              <a:rPr lang="fr-FR" sz="2000" dirty="0" err="1">
                <a:latin typeface="Avenir Roman" panose="02000503020000020003" pitchFamily="2" charset="0"/>
              </a:rPr>
              <a:t>very</a:t>
            </a:r>
            <a:r>
              <a:rPr lang="fr-FR" sz="2000" dirty="0">
                <a:latin typeface="Avenir Roman" panose="02000503020000020003" pitchFamily="2" charset="0"/>
              </a:rPr>
              <a:t> </a:t>
            </a:r>
            <a:r>
              <a:rPr lang="fr-FR" sz="2000" dirty="0" err="1">
                <a:latin typeface="Avenir Roman" panose="02000503020000020003" pitchFamily="2" charset="0"/>
              </a:rPr>
              <a:t>arduous</a:t>
            </a:r>
            <a:endParaRPr lang="fr-FR" sz="2000" dirty="0">
              <a:latin typeface="Avenir Roman" panose="02000503020000020003" pitchFamily="2" charset="0"/>
            </a:endParaRPr>
          </a:p>
        </p:txBody>
      </p:sp>
      <p:sp>
        <p:nvSpPr>
          <p:cNvPr id="48" name="ZoneTexte 47">
            <a:extLst>
              <a:ext uri="{FF2B5EF4-FFF2-40B4-BE49-F238E27FC236}">
                <a16:creationId xmlns:a16="http://schemas.microsoft.com/office/drawing/2014/main" id="{7FEFCE40-8019-5448-B22C-8C725129FC2D}"/>
              </a:ext>
            </a:extLst>
          </p:cNvPr>
          <p:cNvSpPr txBox="1"/>
          <p:nvPr/>
        </p:nvSpPr>
        <p:spPr>
          <a:xfrm>
            <a:off x="340909" y="1765417"/>
            <a:ext cx="3961514" cy="400101"/>
          </a:xfrm>
          <a:prstGeom prst="rect">
            <a:avLst/>
          </a:prstGeom>
          <a:noFill/>
        </p:spPr>
        <p:txBody>
          <a:bodyPr wrap="none" lIns="91430" tIns="45716" rIns="91430" bIns="45716" rtlCol="0">
            <a:spAutoFit/>
          </a:bodyPr>
          <a:lstStyle/>
          <a:p>
            <a:r>
              <a:rPr lang="fr-FR" sz="2000" dirty="0">
                <a:latin typeface="Avenir Roman" panose="02000503020000020003" pitchFamily="2" charset="0"/>
              </a:rPr>
              <a:t>So </a:t>
            </a:r>
            <a:r>
              <a:rPr lang="fr-FR" sz="2000" dirty="0" err="1">
                <a:latin typeface="Avenir Roman" panose="02000503020000020003" pitchFamily="2" charset="0"/>
              </a:rPr>
              <a:t>we</a:t>
            </a:r>
            <a:r>
              <a:rPr lang="fr-FR" sz="2000" dirty="0">
                <a:latin typeface="Avenir Roman" panose="02000503020000020003" pitchFamily="2" charset="0"/>
              </a:rPr>
              <a:t> </a:t>
            </a:r>
            <a:r>
              <a:rPr lang="fr-FR" sz="2000" dirty="0" err="1">
                <a:latin typeface="Avenir Roman" panose="02000503020000020003" pitchFamily="2" charset="0"/>
              </a:rPr>
              <a:t>introduce</a:t>
            </a:r>
            <a:r>
              <a:rPr lang="fr-FR" sz="2000" dirty="0">
                <a:latin typeface="Avenir Roman" panose="02000503020000020003" pitchFamily="2" charset="0"/>
              </a:rPr>
              <a:t> </a:t>
            </a:r>
            <a:r>
              <a:rPr lang="fr-FR" sz="2000" b="1" dirty="0">
                <a:latin typeface="Avenir Roman" panose="02000503020000020003" pitchFamily="2" charset="0"/>
              </a:rPr>
              <a:t>latent variables</a:t>
            </a:r>
            <a:endParaRPr lang="fr-FR" sz="2000" dirty="0">
              <a:latin typeface="Avenir Roman" panose="02000503020000020003" pitchFamily="2" charset="0"/>
            </a:endParaRPr>
          </a:p>
        </p:txBody>
      </p:sp>
      <p:pic>
        <p:nvPicPr>
          <p:cNvPr id="50" name="Image 49">
            <a:extLst>
              <a:ext uri="{FF2B5EF4-FFF2-40B4-BE49-F238E27FC236}">
                <a16:creationId xmlns:a16="http://schemas.microsoft.com/office/drawing/2014/main" id="{407F6A89-C8E3-B84B-A45F-E56944F24F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1673" y="3746892"/>
            <a:ext cx="662975" cy="662975"/>
          </a:xfrm>
          <a:prstGeom prst="rect">
            <a:avLst/>
          </a:prstGeom>
        </p:spPr>
      </p:pic>
      <p:cxnSp>
        <p:nvCxnSpPr>
          <p:cNvPr id="5" name="Connecteur droit avec flèche 4">
            <a:extLst>
              <a:ext uri="{FF2B5EF4-FFF2-40B4-BE49-F238E27FC236}">
                <a16:creationId xmlns:a16="http://schemas.microsoft.com/office/drawing/2014/main" id="{32DDC858-6F42-E449-90B3-4E9206784060}"/>
              </a:ext>
            </a:extLst>
          </p:cNvPr>
          <p:cNvCxnSpPr>
            <a:cxnSpLocks/>
          </p:cNvCxnSpPr>
          <p:nvPr/>
        </p:nvCxnSpPr>
        <p:spPr bwMode="auto">
          <a:xfrm>
            <a:off x="2119694" y="2969840"/>
            <a:ext cx="0" cy="777052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lg" len="lg"/>
          </a:ln>
          <a:effectLst/>
        </p:spPr>
      </p:cxnSp>
      <p:cxnSp>
        <p:nvCxnSpPr>
          <p:cNvPr id="9" name="Connecteur en arc 8">
            <a:extLst>
              <a:ext uri="{FF2B5EF4-FFF2-40B4-BE49-F238E27FC236}">
                <a16:creationId xmlns:a16="http://schemas.microsoft.com/office/drawing/2014/main" id="{D6476248-59A8-2645-9724-10124FF0291F}"/>
              </a:ext>
            </a:extLst>
          </p:cNvPr>
          <p:cNvCxnSpPr>
            <a:stCxn id="50" idx="1"/>
            <a:endCxn id="3" idx="1"/>
          </p:cNvCxnSpPr>
          <p:nvPr/>
        </p:nvCxnSpPr>
        <p:spPr bwMode="auto">
          <a:xfrm rot="10800000">
            <a:off x="1801673" y="2651820"/>
            <a:ext cx="12700" cy="1426561"/>
          </a:xfrm>
          <a:prstGeom prst="curvedConnector3">
            <a:avLst>
              <a:gd name="adj1" fmla="val 2851685"/>
            </a:avLst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ysDash"/>
            <a:round/>
            <a:headEnd type="none" w="med" len="med"/>
            <a:tailEnd type="stealth" w="lg" len="lg"/>
          </a:ln>
          <a:effectLst/>
        </p:spPr>
      </p:cxnSp>
      <p:pic>
        <p:nvPicPr>
          <p:cNvPr id="24" name="Image 23">
            <a:extLst>
              <a:ext uri="{FF2B5EF4-FFF2-40B4-BE49-F238E27FC236}">
                <a16:creationId xmlns:a16="http://schemas.microsoft.com/office/drawing/2014/main" id="{95283A9D-999A-964E-95AA-AA0DF378A4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8115" y="3901857"/>
            <a:ext cx="906461" cy="353043"/>
          </a:xfrm>
          <a:prstGeom prst="rect">
            <a:avLst/>
          </a:prstGeom>
        </p:spPr>
      </p:pic>
      <p:pic>
        <p:nvPicPr>
          <p:cNvPr id="26" name="Image 25">
            <a:extLst>
              <a:ext uri="{FF2B5EF4-FFF2-40B4-BE49-F238E27FC236}">
                <a16:creationId xmlns:a16="http://schemas.microsoft.com/office/drawing/2014/main" id="{D9FF77CD-4697-2A49-8CBE-8A5E428FC8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18115" y="2434201"/>
            <a:ext cx="601127" cy="353043"/>
          </a:xfrm>
          <a:prstGeom prst="rect">
            <a:avLst/>
          </a:prstGeom>
        </p:spPr>
      </p:pic>
      <p:pic>
        <p:nvPicPr>
          <p:cNvPr id="28" name="Image 27">
            <a:extLst>
              <a:ext uri="{FF2B5EF4-FFF2-40B4-BE49-F238E27FC236}">
                <a16:creationId xmlns:a16="http://schemas.microsoft.com/office/drawing/2014/main" id="{E086AEA1-59BF-6B49-8EF2-3E7EF443BB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2610" y="3188579"/>
            <a:ext cx="906461" cy="353043"/>
          </a:xfrm>
          <a:prstGeom prst="rect">
            <a:avLst/>
          </a:prstGeom>
        </p:spPr>
      </p:pic>
      <p:pic>
        <p:nvPicPr>
          <p:cNvPr id="30" name="Image 29">
            <a:extLst>
              <a:ext uri="{FF2B5EF4-FFF2-40B4-BE49-F238E27FC236}">
                <a16:creationId xmlns:a16="http://schemas.microsoft.com/office/drawing/2014/main" id="{4D65006E-B9B4-6F42-85A7-FFA2FC6CE7C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43364" y="1800921"/>
            <a:ext cx="1917014" cy="251554"/>
          </a:xfrm>
          <a:prstGeom prst="rect">
            <a:avLst/>
          </a:prstGeom>
        </p:spPr>
      </p:pic>
      <p:sp>
        <p:nvSpPr>
          <p:cNvPr id="57" name="ZoneTexte 56">
            <a:extLst>
              <a:ext uri="{FF2B5EF4-FFF2-40B4-BE49-F238E27FC236}">
                <a16:creationId xmlns:a16="http://schemas.microsoft.com/office/drawing/2014/main" id="{B2882AA2-561F-6646-9BAD-F9700C62D4E3}"/>
              </a:ext>
            </a:extLst>
          </p:cNvPr>
          <p:cNvSpPr txBox="1"/>
          <p:nvPr/>
        </p:nvSpPr>
        <p:spPr>
          <a:xfrm>
            <a:off x="4137797" y="2399046"/>
            <a:ext cx="1672874" cy="400101"/>
          </a:xfrm>
          <a:prstGeom prst="rect">
            <a:avLst/>
          </a:prstGeom>
          <a:noFill/>
        </p:spPr>
        <p:txBody>
          <a:bodyPr wrap="none" lIns="91430" tIns="45716" rIns="91430" bIns="45716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Happy, </a:t>
            </a:r>
            <a:r>
              <a:rPr kumimoji="0" lang="fr-FR" sz="20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female</a:t>
            </a:r>
            <a:endParaRPr kumimoji="0" lang="fr-FR" sz="20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charset="0"/>
              <a:cs typeface="+mn-cs"/>
            </a:endParaRPr>
          </a:p>
        </p:txBody>
      </p:sp>
      <p:sp>
        <p:nvSpPr>
          <p:cNvPr id="58" name="ZoneTexte 57">
            <a:extLst>
              <a:ext uri="{FF2B5EF4-FFF2-40B4-BE49-F238E27FC236}">
                <a16:creationId xmlns:a16="http://schemas.microsoft.com/office/drawing/2014/main" id="{994EE190-C3E6-4B43-809D-36C271A6FA12}"/>
              </a:ext>
            </a:extLst>
          </p:cNvPr>
          <p:cNvSpPr txBox="1"/>
          <p:nvPr/>
        </p:nvSpPr>
        <p:spPr>
          <a:xfrm>
            <a:off x="6657838" y="2399045"/>
            <a:ext cx="1606510" cy="400101"/>
          </a:xfrm>
          <a:prstGeom prst="rect">
            <a:avLst/>
          </a:prstGeom>
          <a:noFill/>
        </p:spPr>
        <p:txBody>
          <a:bodyPr wrap="none" lIns="91430" tIns="45716" rIns="91430" bIns="45716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0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Neutral</a:t>
            </a:r>
            <a:r>
              <a:rPr kumimoji="0" lang="fr-FR" sz="2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, male</a:t>
            </a:r>
          </a:p>
        </p:txBody>
      </p:sp>
      <p:pic>
        <p:nvPicPr>
          <p:cNvPr id="59" name="Image 58">
            <a:extLst>
              <a:ext uri="{FF2B5EF4-FFF2-40B4-BE49-F238E27FC236}">
                <a16:creationId xmlns:a16="http://schemas.microsoft.com/office/drawing/2014/main" id="{473C3375-FD5E-1549-9D8E-8541A820FF28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0983"/>
          <a:stretch/>
        </p:blipFill>
        <p:spPr>
          <a:xfrm>
            <a:off x="6440796" y="3211609"/>
            <a:ext cx="1254866" cy="1435100"/>
          </a:xfrm>
          <a:prstGeom prst="rect">
            <a:avLst/>
          </a:prstGeom>
        </p:spPr>
      </p:pic>
      <p:pic>
        <p:nvPicPr>
          <p:cNvPr id="61" name="Image 60">
            <a:extLst>
              <a:ext uri="{FF2B5EF4-FFF2-40B4-BE49-F238E27FC236}">
                <a16:creationId xmlns:a16="http://schemas.microsoft.com/office/drawing/2014/main" id="{6DAC679E-E4B7-494D-9047-FA1B346E107D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67306" t="11520" b="16072"/>
          <a:stretch/>
        </p:blipFill>
        <p:spPr>
          <a:xfrm>
            <a:off x="5183913" y="3211609"/>
            <a:ext cx="979248" cy="1445865"/>
          </a:xfrm>
          <a:prstGeom prst="rect">
            <a:avLst/>
          </a:prstGeom>
        </p:spPr>
      </p:pic>
      <p:pic>
        <p:nvPicPr>
          <p:cNvPr id="63" name="Image 62">
            <a:extLst>
              <a:ext uri="{FF2B5EF4-FFF2-40B4-BE49-F238E27FC236}">
                <a16:creationId xmlns:a16="http://schemas.microsoft.com/office/drawing/2014/main" id="{AD1CC41A-A9B5-A444-A3BC-AD63F11949EE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34238" t="12969" r="33068" b="14623"/>
          <a:stretch/>
        </p:blipFill>
        <p:spPr>
          <a:xfrm>
            <a:off x="7789943" y="3211609"/>
            <a:ext cx="979248" cy="1445865"/>
          </a:xfrm>
          <a:prstGeom prst="rect">
            <a:avLst/>
          </a:prstGeom>
        </p:spPr>
      </p:pic>
      <p:pic>
        <p:nvPicPr>
          <p:cNvPr id="64" name="Image 63">
            <a:extLst>
              <a:ext uri="{FF2B5EF4-FFF2-40B4-BE49-F238E27FC236}">
                <a16:creationId xmlns:a16="http://schemas.microsoft.com/office/drawing/2014/main" id="{460A5BCC-CBB0-7249-B9DB-AA4165CAE9E5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50000" r="4285" b="51457"/>
          <a:stretch/>
        </p:blipFill>
        <p:spPr>
          <a:xfrm>
            <a:off x="3753934" y="3216799"/>
            <a:ext cx="1351847" cy="1435485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01EA07D6-84FC-5C4F-B0C3-6BB1CA302842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r="22306" b="74353"/>
          <a:stretch/>
        </p:blipFill>
        <p:spPr>
          <a:xfrm>
            <a:off x="419285" y="4378665"/>
            <a:ext cx="3295583" cy="763057"/>
          </a:xfrm>
          <a:prstGeom prst="rect">
            <a:avLst/>
          </a:prstGeom>
        </p:spPr>
      </p:pic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0689AE2C-2166-094B-8A3D-1D38C3AA53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487" y="825377"/>
            <a:ext cx="6689652" cy="381089"/>
          </a:xfrm>
        </p:spPr>
        <p:txBody>
          <a:bodyPr>
            <a:normAutofit lnSpcReduction="10000"/>
          </a:bodyPr>
          <a:lstStyle/>
          <a:p>
            <a:pPr marL="0" indent="0" eaLnBrk="1" hangingPunct="1">
              <a:buNone/>
            </a:pPr>
            <a:r>
              <a:rPr lang="fr-FR" sz="2000" dirty="0" err="1">
                <a:latin typeface="Avenir Roman" panose="02000503020000020003" pitchFamily="2" charset="0"/>
              </a:rPr>
              <a:t>Later</a:t>
            </a:r>
            <a:r>
              <a:rPr lang="fr-FR" sz="2000" dirty="0">
                <a:latin typeface="Avenir Roman" panose="02000503020000020003" pitchFamily="2" charset="0"/>
              </a:rPr>
              <a:t> </a:t>
            </a:r>
            <a:r>
              <a:rPr lang="fr-FR" sz="2000" dirty="0" err="1">
                <a:latin typeface="Avenir Roman" panose="02000503020000020003" pitchFamily="2" charset="0"/>
              </a:rPr>
              <a:t>we</a:t>
            </a:r>
            <a:r>
              <a:rPr lang="fr-FR" sz="2000" dirty="0">
                <a:latin typeface="Avenir Roman" panose="02000503020000020003" pitchFamily="2" charset="0"/>
              </a:rPr>
              <a:t> </a:t>
            </a:r>
            <a:r>
              <a:rPr lang="fr-FR" sz="2000" dirty="0" err="1">
                <a:latin typeface="Avenir Roman" panose="02000503020000020003" pitchFamily="2" charset="0"/>
              </a:rPr>
              <a:t>might</a:t>
            </a:r>
            <a:r>
              <a:rPr lang="fr-FR" sz="2000" dirty="0">
                <a:latin typeface="Avenir Roman" panose="02000503020000020003" pitchFamily="2" charset="0"/>
              </a:rPr>
              <a:t> </a:t>
            </a:r>
            <a:r>
              <a:rPr lang="fr-FR" sz="2000" dirty="0" err="1">
                <a:latin typeface="Avenir Roman" panose="02000503020000020003" pitchFamily="2" charset="0"/>
              </a:rPr>
              <a:t>be</a:t>
            </a:r>
            <a:r>
              <a:rPr lang="fr-FR" sz="2000" dirty="0">
                <a:latin typeface="Avenir Roman" panose="02000503020000020003" pitchFamily="2" charset="0"/>
              </a:rPr>
              <a:t> </a:t>
            </a:r>
            <a:r>
              <a:rPr lang="fr-FR" sz="2000" dirty="0" err="1">
                <a:latin typeface="Avenir Roman" panose="02000503020000020003" pitchFamily="2" charset="0"/>
              </a:rPr>
              <a:t>interested</a:t>
            </a:r>
            <a:r>
              <a:rPr lang="fr-FR" sz="2000" dirty="0">
                <a:latin typeface="Avenir Roman" panose="02000503020000020003" pitchFamily="2" charset="0"/>
              </a:rPr>
              <a:t> in the </a:t>
            </a:r>
            <a:r>
              <a:rPr lang="fr-FR" sz="2000" b="1" dirty="0" err="1">
                <a:latin typeface="Avenir Roman" panose="02000503020000020003" pitchFamily="2" charset="0"/>
              </a:rPr>
              <a:t>generative</a:t>
            </a:r>
            <a:r>
              <a:rPr lang="fr-FR" sz="2000" b="1" dirty="0">
                <a:latin typeface="Avenir Roman" panose="02000503020000020003" pitchFamily="2" charset="0"/>
              </a:rPr>
              <a:t> </a:t>
            </a:r>
            <a:r>
              <a:rPr lang="fr-FR" sz="2000" b="1" dirty="0" err="1">
                <a:latin typeface="Avenir Roman" panose="02000503020000020003" pitchFamily="2" charset="0"/>
              </a:rPr>
              <a:t>problem</a:t>
            </a:r>
            <a:endParaRPr lang="fr-FR" sz="2000" b="1" dirty="0">
              <a:latin typeface="Avenir Roman" panose="02000503020000020003" pitchFamily="2" charset="0"/>
            </a:endParaRP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C15E08C4-790E-884B-AAB5-FEE6F73096E6}"/>
              </a:ext>
            </a:extLst>
          </p:cNvPr>
          <p:cNvSpPr txBox="1"/>
          <p:nvPr/>
        </p:nvSpPr>
        <p:spPr>
          <a:xfrm>
            <a:off x="1045212" y="5229858"/>
            <a:ext cx="7219136" cy="1323431"/>
          </a:xfrm>
          <a:prstGeom prst="rect">
            <a:avLst/>
          </a:prstGeom>
          <a:noFill/>
        </p:spPr>
        <p:txBody>
          <a:bodyPr wrap="none" lIns="91430" tIns="45716" rIns="91430" bIns="45716" rtlCol="0">
            <a:spAutoFit/>
          </a:bodyPr>
          <a:lstStyle/>
          <a:p>
            <a:r>
              <a:rPr lang="fr-FR" sz="2000" dirty="0">
                <a:latin typeface="Avenir Roman" panose="02000503020000020003" pitchFamily="2" charset="0"/>
              </a:rPr>
              <a:t>You </a:t>
            </a:r>
            <a:r>
              <a:rPr lang="fr-FR" sz="2000" dirty="0" err="1">
                <a:latin typeface="Avenir Roman" panose="02000503020000020003" pitchFamily="2" charset="0"/>
              </a:rPr>
              <a:t>can</a:t>
            </a:r>
            <a:r>
              <a:rPr lang="fr-FR" sz="2000" dirty="0">
                <a:latin typeface="Avenir Roman" panose="02000503020000020003" pitchFamily="2" charset="0"/>
              </a:rPr>
              <a:t> </a:t>
            </a:r>
            <a:r>
              <a:rPr lang="fr-FR" sz="2000" dirty="0" err="1">
                <a:latin typeface="Avenir Roman" panose="02000503020000020003" pitchFamily="2" charset="0"/>
              </a:rPr>
              <a:t>understand</a:t>
            </a:r>
            <a:r>
              <a:rPr lang="fr-FR" sz="2000" dirty="0">
                <a:latin typeface="Avenir Roman" panose="02000503020000020003" pitchFamily="2" charset="0"/>
              </a:rPr>
              <a:t> latent variables as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 err="1">
                <a:latin typeface="Avenir Roman" panose="02000503020000020003" pitchFamily="2" charset="0"/>
              </a:rPr>
              <a:t>Hidden</a:t>
            </a:r>
            <a:r>
              <a:rPr lang="fr-FR" sz="2000" dirty="0">
                <a:latin typeface="Avenir Roman" panose="02000503020000020003" pitchFamily="2" charset="0"/>
              </a:rPr>
              <a:t> variables </a:t>
            </a:r>
            <a:r>
              <a:rPr lang="fr-FR" sz="2000" dirty="0" err="1">
                <a:latin typeface="Avenir Roman" panose="02000503020000020003" pitchFamily="2" charset="0"/>
              </a:rPr>
              <a:t>that</a:t>
            </a:r>
            <a:r>
              <a:rPr lang="fr-FR" sz="2000" dirty="0">
                <a:latin typeface="Avenir Roman" panose="02000503020000020003" pitchFamily="2" charset="0"/>
              </a:rPr>
              <a:t> </a:t>
            </a:r>
            <a:r>
              <a:rPr lang="fr-FR" sz="2000" dirty="0" err="1">
                <a:latin typeface="Avenir Roman" panose="02000503020000020003" pitchFamily="2" charset="0"/>
              </a:rPr>
              <a:t>might</a:t>
            </a:r>
            <a:r>
              <a:rPr lang="fr-FR" sz="2000" dirty="0">
                <a:latin typeface="Avenir Roman" panose="02000503020000020003" pitchFamily="2" charset="0"/>
              </a:rPr>
              <a:t> have </a:t>
            </a:r>
            <a:r>
              <a:rPr lang="fr-FR" sz="2000" dirty="0" err="1">
                <a:latin typeface="Avenir Roman" panose="02000503020000020003" pitchFamily="2" charset="0"/>
              </a:rPr>
              <a:t>led</a:t>
            </a:r>
            <a:r>
              <a:rPr lang="fr-FR" sz="2000" dirty="0">
                <a:latin typeface="Avenir Roman" panose="02000503020000020003" pitchFamily="2" charset="0"/>
              </a:rPr>
              <a:t> to </a:t>
            </a:r>
            <a:r>
              <a:rPr lang="fr-FR" sz="2000" dirty="0" err="1">
                <a:latin typeface="Avenir Roman" panose="02000503020000020003" pitchFamily="2" charset="0"/>
              </a:rPr>
              <a:t>generate</a:t>
            </a:r>
            <a:r>
              <a:rPr lang="fr-FR" sz="2000" dirty="0">
                <a:latin typeface="Avenir Roman" panose="02000503020000020003" pitchFamily="2" charset="0"/>
              </a:rPr>
              <a:t> the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 err="1">
                <a:latin typeface="Avenir Roman" panose="02000503020000020003" pitchFamily="2" charset="0"/>
              </a:rPr>
              <a:t>Hidden</a:t>
            </a:r>
            <a:r>
              <a:rPr lang="fr-FR" sz="2000" dirty="0">
                <a:latin typeface="Avenir Roman" panose="02000503020000020003" pitchFamily="2" charset="0"/>
              </a:rPr>
              <a:t> variation </a:t>
            </a:r>
            <a:r>
              <a:rPr lang="fr-FR" sz="2000" dirty="0" err="1">
                <a:latin typeface="Avenir Roman" panose="02000503020000020003" pitchFamily="2" charset="0"/>
              </a:rPr>
              <a:t>factors</a:t>
            </a:r>
            <a:r>
              <a:rPr lang="fr-FR" sz="2000" dirty="0">
                <a:latin typeface="Avenir Roman" panose="02000503020000020003" pitchFamily="2" charset="0"/>
              </a:rPr>
              <a:t> in the data structure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>
                <a:latin typeface="Avenir Roman" panose="02000503020000020003" pitchFamily="2" charset="0"/>
              </a:rPr>
              <a:t>Variables </a:t>
            </a:r>
            <a:r>
              <a:rPr lang="fr-FR" sz="2000" dirty="0" err="1">
                <a:latin typeface="Avenir Roman" panose="02000503020000020003" pitchFamily="2" charset="0"/>
              </a:rPr>
              <a:t>that</a:t>
            </a:r>
            <a:r>
              <a:rPr lang="fr-FR" sz="2000" dirty="0">
                <a:latin typeface="Avenir Roman" panose="02000503020000020003" pitchFamily="2" charset="0"/>
              </a:rPr>
              <a:t> </a:t>
            </a:r>
            <a:r>
              <a:rPr lang="fr-FR" sz="2000" dirty="0" err="1">
                <a:latin typeface="Avenir Roman" panose="02000503020000020003" pitchFamily="2" charset="0"/>
              </a:rPr>
              <a:t>simplify</a:t>
            </a:r>
            <a:r>
              <a:rPr lang="fr-FR" sz="2000" dirty="0">
                <a:latin typeface="Avenir Roman" panose="02000503020000020003" pitchFamily="2" charset="0"/>
              </a:rPr>
              <a:t> </a:t>
            </a:r>
            <a:r>
              <a:rPr lang="fr-FR" sz="2000" dirty="0" err="1">
                <a:latin typeface="Avenir Roman" panose="02000503020000020003" pitchFamily="2" charset="0"/>
              </a:rPr>
              <a:t>our</a:t>
            </a:r>
            <a:r>
              <a:rPr lang="fr-FR" sz="2000" dirty="0">
                <a:latin typeface="Avenir Roman" panose="02000503020000020003" pitchFamily="2" charset="0"/>
              </a:rPr>
              <a:t> </a:t>
            </a:r>
            <a:r>
              <a:rPr lang="fr-FR" sz="2000" dirty="0" err="1">
                <a:latin typeface="Avenir Roman" panose="02000503020000020003" pitchFamily="2" charset="0"/>
              </a:rPr>
              <a:t>optimization</a:t>
            </a:r>
            <a:r>
              <a:rPr lang="fr-FR" sz="2000" dirty="0">
                <a:latin typeface="Avenir Roman" panose="02000503020000020003" pitchFamily="2" charset="0"/>
              </a:rPr>
              <a:t> </a:t>
            </a:r>
            <a:r>
              <a:rPr lang="fr-FR" sz="2000" dirty="0" err="1">
                <a:latin typeface="Avenir Roman" panose="02000503020000020003" pitchFamily="2" charset="0"/>
              </a:rPr>
              <a:t>task</a:t>
            </a:r>
            <a:endParaRPr lang="fr-FR" sz="2000" dirty="0">
              <a:latin typeface="Avenir Roman" panose="02000503020000020003" pitchFamily="2" charset="0"/>
            </a:endParaRPr>
          </a:p>
        </p:txBody>
      </p:sp>
      <p:sp>
        <p:nvSpPr>
          <p:cNvPr id="12" name="Espace réservé du pied de page 11">
            <a:extLst>
              <a:ext uri="{FF2B5EF4-FFF2-40B4-BE49-F238E27FC236}">
                <a16:creationId xmlns:a16="http://schemas.microsoft.com/office/drawing/2014/main" id="{02366E7A-58D3-0E43-A3B4-615E66569CB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>
                <a:solidFill>
                  <a:srgbClr val="000000"/>
                </a:solidFill>
              </a:rPr>
              <a:t>P. Esling - Music Machine Learning</a:t>
            </a:r>
            <a:endParaRPr lang="fr-FR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9299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48" grpId="0"/>
      <p:bldP spid="57" grpId="0"/>
      <p:bldP spid="58" grpId="0"/>
      <p:bldP spid="3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50A5EF37-4351-7D46-BC7D-8EFB40E363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77" t="12971" r="11568" b="13001"/>
          <a:stretch/>
        </p:blipFill>
        <p:spPr>
          <a:xfrm>
            <a:off x="4681448" y="531602"/>
            <a:ext cx="1373800" cy="113215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37016" y="27812"/>
            <a:ext cx="7787368" cy="654264"/>
          </a:xfrm>
        </p:spPr>
        <p:txBody>
          <a:bodyPr>
            <a:normAutofit/>
          </a:bodyPr>
          <a:lstStyle/>
          <a:p>
            <a:pPr algn="l"/>
            <a:r>
              <a:rPr lang="fr-FR" dirty="0" err="1"/>
              <a:t>Defining</a:t>
            </a:r>
            <a:r>
              <a:rPr lang="fr-FR" dirty="0"/>
              <a:t> </a:t>
            </a:r>
            <a:r>
              <a:rPr lang="fr-FR" dirty="0" err="1"/>
              <a:t>clustering</a:t>
            </a:r>
            <a:endParaRPr lang="fr-FR" dirty="0"/>
          </a:p>
        </p:txBody>
      </p:sp>
      <p:sp>
        <p:nvSpPr>
          <p:cNvPr id="21" name="Content Placeholder 2"/>
          <p:cNvSpPr>
            <a:spLocks noGrp="1"/>
          </p:cNvSpPr>
          <p:nvPr>
            <p:ph idx="1"/>
          </p:nvPr>
        </p:nvSpPr>
        <p:spPr>
          <a:xfrm>
            <a:off x="437016" y="986327"/>
            <a:ext cx="8229600" cy="764361"/>
          </a:xfrm>
        </p:spPr>
        <p:txBody>
          <a:bodyPr>
            <a:normAutofit/>
          </a:bodyPr>
          <a:lstStyle/>
          <a:p>
            <a:pPr marL="0" indent="0" eaLnBrk="1" hangingPunct="1">
              <a:buNone/>
            </a:pPr>
            <a:r>
              <a:rPr lang="fr-FR" sz="2000" dirty="0" err="1">
                <a:latin typeface="Avenir Roman" panose="02000503020000020003" pitchFamily="2" charset="0"/>
              </a:rPr>
              <a:t>Here</a:t>
            </a:r>
            <a:r>
              <a:rPr lang="fr-FR" sz="2000" dirty="0">
                <a:latin typeface="Avenir Roman" panose="02000503020000020003" pitchFamily="2" charset="0"/>
              </a:rPr>
              <a:t> </a:t>
            </a:r>
            <a:r>
              <a:rPr lang="fr-FR" sz="2000" dirty="0" err="1">
                <a:latin typeface="Avenir Roman" panose="02000503020000020003" pitchFamily="2" charset="0"/>
              </a:rPr>
              <a:t>we</a:t>
            </a:r>
            <a:r>
              <a:rPr lang="fr-FR" sz="2000" dirty="0">
                <a:latin typeface="Avenir Roman" panose="02000503020000020003" pitchFamily="2" charset="0"/>
              </a:rPr>
              <a:t> </a:t>
            </a:r>
            <a:r>
              <a:rPr lang="fr-FR" sz="2000" dirty="0" err="1">
                <a:latin typeface="Avenir Roman" panose="02000503020000020003" pitchFamily="2" charset="0"/>
              </a:rPr>
              <a:t>address</a:t>
            </a:r>
            <a:r>
              <a:rPr lang="fr-FR" sz="2000" dirty="0">
                <a:latin typeface="Avenir Roman" panose="02000503020000020003" pitchFamily="2" charset="0"/>
              </a:rPr>
              <a:t> </a:t>
            </a:r>
            <a:r>
              <a:rPr lang="fr-FR" sz="2000" i="1" dirty="0" err="1">
                <a:latin typeface="Avenir Roman" panose="02000503020000020003" pitchFamily="2" charset="0"/>
              </a:rPr>
              <a:t>clustering</a:t>
            </a:r>
            <a:r>
              <a:rPr lang="fr-FR" sz="2000" i="1" dirty="0">
                <a:latin typeface="Avenir Roman" panose="02000503020000020003" pitchFamily="2" charset="0"/>
              </a:rPr>
              <a:t> </a:t>
            </a:r>
            <a:r>
              <a:rPr lang="fr-FR" sz="2000" i="1" dirty="0" err="1">
                <a:latin typeface="Avenir Roman" panose="02000503020000020003" pitchFamily="2" charset="0"/>
              </a:rPr>
              <a:t>tasks</a:t>
            </a:r>
            <a:endParaRPr lang="fr-FR" sz="2000" dirty="0">
              <a:latin typeface="Avenir Roman" panose="02000503020000020003" pitchFamily="2" charset="0"/>
            </a:endParaRP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4B01BFDB-6484-604A-9042-75EC2A11E50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31" t="13328" r="11644" b="13502"/>
          <a:stretch/>
        </p:blipFill>
        <p:spPr>
          <a:xfrm>
            <a:off x="7114314" y="531602"/>
            <a:ext cx="1490599" cy="116867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1" name="Flèche vers le bas 40">
            <a:extLst>
              <a:ext uri="{FF2B5EF4-FFF2-40B4-BE49-F238E27FC236}">
                <a16:creationId xmlns:a16="http://schemas.microsoft.com/office/drawing/2014/main" id="{BC4E18FA-04D8-FC41-B04F-9F14F76B54E0}"/>
              </a:ext>
            </a:extLst>
          </p:cNvPr>
          <p:cNvSpPr/>
          <p:nvPr/>
        </p:nvSpPr>
        <p:spPr bwMode="auto">
          <a:xfrm rot="16200000">
            <a:off x="6349987" y="790084"/>
            <a:ext cx="489159" cy="626699"/>
          </a:xfrm>
          <a:prstGeom prst="downArrow">
            <a:avLst>
              <a:gd name="adj1" fmla="val 54255"/>
              <a:gd name="adj2" fmla="val 65384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4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-112" charset="0"/>
            </a:endParaRPr>
          </a:p>
        </p:txBody>
      </p:sp>
      <p:pic>
        <p:nvPicPr>
          <p:cNvPr id="50" name="Image 49">
            <a:extLst>
              <a:ext uri="{FF2B5EF4-FFF2-40B4-BE49-F238E27FC236}">
                <a16:creationId xmlns:a16="http://schemas.microsoft.com/office/drawing/2014/main" id="{A1492C7A-1007-D44F-B041-78633AB53A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0514" y="632256"/>
            <a:ext cx="205660" cy="177293"/>
          </a:xfrm>
          <a:prstGeom prst="rect">
            <a:avLst/>
          </a:prstGeom>
        </p:spPr>
      </p:pic>
      <p:pic>
        <p:nvPicPr>
          <p:cNvPr id="52" name="Image 51">
            <a:extLst>
              <a:ext uri="{FF2B5EF4-FFF2-40B4-BE49-F238E27FC236}">
                <a16:creationId xmlns:a16="http://schemas.microsoft.com/office/drawing/2014/main" id="{BC44D188-13FE-CB49-AD4D-5F1F3E54D4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8635" y="590392"/>
            <a:ext cx="205660" cy="177293"/>
          </a:xfrm>
          <a:prstGeom prst="rect">
            <a:avLst/>
          </a:prstGeom>
        </p:spPr>
      </p:pic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94D0039B-CA6E-1848-B649-D21371AAA88E}"/>
              </a:ext>
            </a:extLst>
          </p:cNvPr>
          <p:cNvSpPr txBox="1">
            <a:spLocks/>
          </p:cNvSpPr>
          <p:nvPr/>
        </p:nvSpPr>
        <p:spPr>
          <a:xfrm>
            <a:off x="333692" y="1854613"/>
            <a:ext cx="8611992" cy="1918691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42900" indent="-342900" algn="l" rtl="0" eaLnBrk="0" fontAlgn="base" hangingPunct="0">
              <a:spcBef>
                <a:spcPts val="1200"/>
              </a:spcBef>
              <a:spcAft>
                <a:spcPct val="0"/>
              </a:spcAft>
              <a:buChar char="•"/>
              <a:defRPr sz="2400" b="0" i="0">
                <a:solidFill>
                  <a:srgbClr val="494949"/>
                </a:solidFill>
                <a:latin typeface="Avenir Heavy"/>
                <a:ea typeface="ＭＳ Ｐゴシック" charset="-128"/>
                <a:cs typeface="Avenir Heavy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 b="0" i="0">
                <a:solidFill>
                  <a:srgbClr val="494949"/>
                </a:solidFill>
                <a:latin typeface="Avenir Medium"/>
                <a:ea typeface="ＭＳ Ｐゴシック" pitchFamily="-112" charset="-128"/>
                <a:cs typeface="Avenir Medium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0" i="0">
                <a:solidFill>
                  <a:srgbClr val="515151"/>
                </a:solidFill>
                <a:latin typeface="Avenir Book"/>
                <a:ea typeface="ＭＳ Ｐゴシック" pitchFamily="-112" charset="-128"/>
                <a:cs typeface="Avenir Book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Avenir Light"/>
                <a:ea typeface="ＭＳ Ｐゴシック" pitchFamily="-112" charset="-128"/>
                <a:cs typeface="Avenir Ligh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Avenir Light"/>
                <a:ea typeface="ＭＳ Ｐゴシック" pitchFamily="-112" charset="-128"/>
                <a:cs typeface="Avenir Ligh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9pPr>
          </a:lstStyle>
          <a:p>
            <a:pPr eaLnBrk="1" hangingPunct="1"/>
            <a:r>
              <a:rPr lang="en-US" sz="2000" kern="0" dirty="0">
                <a:latin typeface="Avenir Roman" panose="02000503020000020003" pitchFamily="2" charset="0"/>
              </a:rPr>
              <a:t>Attach label to each observation or data points in a set</a:t>
            </a:r>
          </a:p>
          <a:p>
            <a:pPr eaLnBrk="1" hangingPunct="1"/>
            <a:r>
              <a:rPr lang="en-US" sz="2000" kern="0" dirty="0">
                <a:latin typeface="Avenir Roman" panose="02000503020000020003" pitchFamily="2" charset="0"/>
              </a:rPr>
              <a:t>You can say this is </a:t>
            </a:r>
            <a:r>
              <a:rPr lang="ja-JP" altLang="en-US" sz="2000" kern="0">
                <a:solidFill>
                  <a:srgbClr val="FF0000"/>
                </a:solidFill>
                <a:latin typeface="Avenir Roman" panose="02000503020000020003" pitchFamily="2" charset="0"/>
              </a:rPr>
              <a:t>“</a:t>
            </a:r>
            <a:r>
              <a:rPr lang="en-US" sz="2000" kern="0" dirty="0">
                <a:solidFill>
                  <a:srgbClr val="FF0000"/>
                </a:solidFill>
                <a:latin typeface="Avenir Roman" panose="02000503020000020003" pitchFamily="2" charset="0"/>
              </a:rPr>
              <a:t>unsupervised classification</a:t>
            </a:r>
            <a:r>
              <a:rPr lang="ja-JP" altLang="en-US" sz="2000" kern="0">
                <a:solidFill>
                  <a:srgbClr val="FF0000"/>
                </a:solidFill>
                <a:latin typeface="Avenir Roman" panose="02000503020000020003" pitchFamily="2" charset="0"/>
              </a:rPr>
              <a:t>”</a:t>
            </a:r>
            <a:endParaRPr lang="en-US" sz="2000" kern="0" dirty="0">
              <a:solidFill>
                <a:srgbClr val="FF0000"/>
              </a:solidFill>
              <a:latin typeface="Avenir Roman" panose="02000503020000020003" pitchFamily="2" charset="0"/>
            </a:endParaRPr>
          </a:p>
          <a:p>
            <a:pPr eaLnBrk="1" hangingPunct="1"/>
            <a:r>
              <a:rPr lang="en-US" sz="2000" kern="0" dirty="0">
                <a:latin typeface="Avenir Roman" panose="02000503020000020003" pitchFamily="2" charset="0"/>
              </a:rPr>
              <a:t>You want to assign same label to data points that are </a:t>
            </a:r>
            <a:r>
              <a:rPr lang="ja-JP" altLang="en-US" sz="2000" kern="0">
                <a:solidFill>
                  <a:srgbClr val="FF0000"/>
                </a:solidFill>
                <a:latin typeface="Avenir Roman" panose="02000503020000020003" pitchFamily="2" charset="0"/>
              </a:rPr>
              <a:t>“</a:t>
            </a:r>
            <a:r>
              <a:rPr lang="en-US" sz="2000" kern="0" dirty="0">
                <a:solidFill>
                  <a:srgbClr val="FF0000"/>
                </a:solidFill>
                <a:latin typeface="Avenir Roman" panose="02000503020000020003" pitchFamily="2" charset="0"/>
              </a:rPr>
              <a:t>close</a:t>
            </a:r>
            <a:r>
              <a:rPr lang="ja-JP" altLang="en-US" sz="2000" kern="0">
                <a:solidFill>
                  <a:srgbClr val="FF0000"/>
                </a:solidFill>
                <a:latin typeface="Avenir Roman" panose="02000503020000020003" pitchFamily="2" charset="0"/>
              </a:rPr>
              <a:t>”</a:t>
            </a:r>
            <a:endParaRPr lang="en-US" sz="2000" kern="0" dirty="0">
              <a:latin typeface="Avenir Roman" panose="02000503020000020003" pitchFamily="2" charset="0"/>
            </a:endParaRPr>
          </a:p>
          <a:p>
            <a:pPr eaLnBrk="1" hangingPunct="1"/>
            <a:r>
              <a:rPr lang="en-US" sz="2000" kern="0" dirty="0">
                <a:latin typeface="Avenir Roman" panose="02000503020000020003" pitchFamily="2" charset="0"/>
              </a:rPr>
              <a:t>Clustering algorithms rely on a distance metric between data points</a:t>
            </a:r>
          </a:p>
        </p:txBody>
      </p:sp>
      <p:sp>
        <p:nvSpPr>
          <p:cNvPr id="39" name="Rectangle 11">
            <a:extLst>
              <a:ext uri="{FF2B5EF4-FFF2-40B4-BE49-F238E27FC236}">
                <a16:creationId xmlns:a16="http://schemas.microsoft.com/office/drawing/2014/main" id="{05E20EAD-9864-BB40-8493-7050D5D624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1822" y="3834601"/>
            <a:ext cx="1676400" cy="816339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/>
          </a:p>
        </p:txBody>
      </p:sp>
      <p:sp>
        <p:nvSpPr>
          <p:cNvPr id="42" name="Line 8">
            <a:extLst>
              <a:ext uri="{FF2B5EF4-FFF2-40B4-BE49-F238E27FC236}">
                <a16:creationId xmlns:a16="http://schemas.microsoft.com/office/drawing/2014/main" id="{9F704A9F-0275-B14B-A529-9368B704835E}"/>
              </a:ext>
            </a:extLst>
          </p:cNvPr>
          <p:cNvSpPr>
            <a:spLocks noChangeShapeType="1"/>
          </p:cNvSpPr>
          <p:nvPr/>
        </p:nvSpPr>
        <p:spPr bwMode="auto">
          <a:xfrm>
            <a:off x="4040422" y="4769693"/>
            <a:ext cx="12192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43" name="Text Box 10">
            <a:extLst>
              <a:ext uri="{FF2B5EF4-FFF2-40B4-BE49-F238E27FC236}">
                <a16:creationId xmlns:a16="http://schemas.microsoft.com/office/drawing/2014/main" id="{E4F76DA5-30D8-2D4C-8C6A-F92EC615B0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1822" y="3914813"/>
            <a:ext cx="167640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GB" b="1" dirty="0">
                <a:latin typeface="Avenir Roman" panose="02000503020000020003" pitchFamily="2" charset="0"/>
              </a:rPr>
              <a:t>Unsupervised Learning</a:t>
            </a:r>
            <a:endParaRPr lang="en-US" b="1" dirty="0">
              <a:latin typeface="Avenir Roman" panose="02000503020000020003" pitchFamily="2" charset="0"/>
            </a:endParaRPr>
          </a:p>
        </p:txBody>
      </p:sp>
      <p:sp>
        <p:nvSpPr>
          <p:cNvPr id="45" name="Line 12">
            <a:extLst>
              <a:ext uri="{FF2B5EF4-FFF2-40B4-BE49-F238E27FC236}">
                <a16:creationId xmlns:a16="http://schemas.microsoft.com/office/drawing/2014/main" id="{3363BE17-03A8-1549-A7D6-620E647B2C46}"/>
              </a:ext>
            </a:extLst>
          </p:cNvPr>
          <p:cNvSpPr>
            <a:spLocks noChangeShapeType="1"/>
          </p:cNvSpPr>
          <p:nvPr/>
        </p:nvSpPr>
        <p:spPr bwMode="auto">
          <a:xfrm>
            <a:off x="3126022" y="4250807"/>
            <a:ext cx="6858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46" name="Line 13">
            <a:extLst>
              <a:ext uri="{FF2B5EF4-FFF2-40B4-BE49-F238E27FC236}">
                <a16:creationId xmlns:a16="http://schemas.microsoft.com/office/drawing/2014/main" id="{C18118E1-64AE-504A-AA05-004FD53BD18C}"/>
              </a:ext>
            </a:extLst>
          </p:cNvPr>
          <p:cNvSpPr>
            <a:spLocks noChangeShapeType="1"/>
          </p:cNvSpPr>
          <p:nvPr/>
        </p:nvSpPr>
        <p:spPr bwMode="auto">
          <a:xfrm>
            <a:off x="5488222" y="4250807"/>
            <a:ext cx="6858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49" name="Text Box 14">
            <a:extLst>
              <a:ext uri="{FF2B5EF4-FFF2-40B4-BE49-F238E27FC236}">
                <a16:creationId xmlns:a16="http://schemas.microsoft.com/office/drawing/2014/main" id="{28297F3F-CB5B-FA40-BC57-B3952D5246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87722" y="3927641"/>
            <a:ext cx="129540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GB" sz="1800" dirty="0">
                <a:latin typeface="Avenir Roman" panose="02000503020000020003" pitchFamily="2" charset="0"/>
              </a:rPr>
              <a:t>Data (input)</a:t>
            </a:r>
            <a:endParaRPr lang="en-US" sz="1800" dirty="0">
              <a:latin typeface="Avenir Roman" panose="02000503020000020003" pitchFamily="2" charset="0"/>
            </a:endParaRPr>
          </a:p>
        </p:txBody>
      </p:sp>
      <p:sp>
        <p:nvSpPr>
          <p:cNvPr id="51" name="Text Box 17">
            <a:extLst>
              <a:ext uri="{FF2B5EF4-FFF2-40B4-BE49-F238E27FC236}">
                <a16:creationId xmlns:a16="http://schemas.microsoft.com/office/drawing/2014/main" id="{E30D575E-FADF-F144-8F4B-B23FC16016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40514" y="3877229"/>
            <a:ext cx="320040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GB" sz="1800" dirty="0">
                <a:latin typeface="Avenir Roman" panose="02000503020000020003" pitchFamily="2" charset="0"/>
              </a:rPr>
              <a:t>‘Interesting structure’ (output)</a:t>
            </a:r>
            <a:endParaRPr lang="en-US" sz="1800" dirty="0">
              <a:latin typeface="Avenir Roman" panose="02000503020000020003" pitchFamily="2" charset="0"/>
            </a:endParaRPr>
          </a:p>
        </p:txBody>
      </p:sp>
      <p:sp>
        <p:nvSpPr>
          <p:cNvPr id="53" name="Text Box 18">
            <a:extLst>
              <a:ext uri="{FF2B5EF4-FFF2-40B4-BE49-F238E27FC236}">
                <a16:creationId xmlns:a16="http://schemas.microsoft.com/office/drawing/2014/main" id="{78A3D7B8-FDA0-694B-B219-1CA1517109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82226" y="5225667"/>
            <a:ext cx="8611992" cy="2832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GB" sz="2000" dirty="0">
                <a:latin typeface="Avenir Roman" panose="02000503020000020003" pitchFamily="2" charset="0"/>
              </a:rPr>
              <a:t>Should contain essential traits and </a:t>
            </a:r>
            <a:r>
              <a:rPr lang="en-US" sz="2000" dirty="0">
                <a:latin typeface="Avenir Roman" panose="02000503020000020003" pitchFamily="2" charset="0"/>
              </a:rPr>
              <a:t>discard unessential details</a:t>
            </a:r>
          </a:p>
        </p:txBody>
      </p:sp>
      <p:sp>
        <p:nvSpPr>
          <p:cNvPr id="55" name="Text Box 20">
            <a:extLst>
              <a:ext uri="{FF2B5EF4-FFF2-40B4-BE49-F238E27FC236}">
                <a16:creationId xmlns:a16="http://schemas.microsoft.com/office/drawing/2014/main" id="{80012587-CFBD-2548-83E3-AD857BBF2C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7883" y="4821122"/>
            <a:ext cx="290843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GB" sz="1600" b="1" i="1" dirty="0">
                <a:solidFill>
                  <a:srgbClr val="FF0000"/>
                </a:solidFill>
                <a:latin typeface="Avenir Roman" panose="02000503020000020003" pitchFamily="2" charset="0"/>
              </a:rPr>
              <a:t>Objective function ?</a:t>
            </a:r>
            <a:endParaRPr lang="en-US" sz="1600" b="1" i="1" dirty="0">
              <a:solidFill>
                <a:srgbClr val="FF0000"/>
              </a:solidFill>
              <a:latin typeface="Avenir Roman" panose="02000503020000020003" pitchFamily="2" charset="0"/>
            </a:endParaRPr>
          </a:p>
        </p:txBody>
      </p:sp>
      <p:pic>
        <p:nvPicPr>
          <p:cNvPr id="56" name="Image 55">
            <a:extLst>
              <a:ext uri="{FF2B5EF4-FFF2-40B4-BE49-F238E27FC236}">
                <a16:creationId xmlns:a16="http://schemas.microsoft.com/office/drawing/2014/main" id="{C4F69F2C-8EF8-4947-B49B-38E097C0C8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1037" y="4079480"/>
            <a:ext cx="397478" cy="342653"/>
          </a:xfrm>
          <a:prstGeom prst="rect">
            <a:avLst/>
          </a:prstGeom>
        </p:spPr>
      </p:pic>
      <p:sp>
        <p:nvSpPr>
          <p:cNvPr id="66" name="Content Placeholder 2">
            <a:extLst>
              <a:ext uri="{FF2B5EF4-FFF2-40B4-BE49-F238E27FC236}">
                <a16:creationId xmlns:a16="http://schemas.microsoft.com/office/drawing/2014/main" id="{22422084-161D-1647-8B3A-092C31AF5860}"/>
              </a:ext>
            </a:extLst>
          </p:cNvPr>
          <p:cNvSpPr txBox="1">
            <a:spLocks/>
          </p:cNvSpPr>
          <p:nvPr/>
        </p:nvSpPr>
        <p:spPr>
          <a:xfrm>
            <a:off x="328922" y="5651112"/>
            <a:ext cx="8611992" cy="960927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42900" indent="-342900" algn="l" rtl="0" eaLnBrk="0" fontAlgn="base" hangingPunct="0">
              <a:spcBef>
                <a:spcPts val="1200"/>
              </a:spcBef>
              <a:spcAft>
                <a:spcPct val="0"/>
              </a:spcAft>
              <a:buChar char="•"/>
              <a:defRPr sz="2400" b="0" i="0">
                <a:solidFill>
                  <a:srgbClr val="494949"/>
                </a:solidFill>
                <a:latin typeface="Avenir Heavy"/>
                <a:ea typeface="ＭＳ Ｐゴシック" charset="-128"/>
                <a:cs typeface="Avenir Heavy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 b="0" i="0">
                <a:solidFill>
                  <a:srgbClr val="494949"/>
                </a:solidFill>
                <a:latin typeface="Avenir Medium"/>
                <a:ea typeface="ＭＳ Ｐゴシック" pitchFamily="-112" charset="-128"/>
                <a:cs typeface="Avenir Medium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0" i="0">
                <a:solidFill>
                  <a:srgbClr val="515151"/>
                </a:solidFill>
                <a:latin typeface="Avenir Book"/>
                <a:ea typeface="ＭＳ Ｐゴシック" pitchFamily="-112" charset="-128"/>
                <a:cs typeface="Avenir Book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Avenir Light"/>
                <a:ea typeface="ＭＳ Ｐゴシック" pitchFamily="-112" charset="-128"/>
                <a:cs typeface="Avenir Ligh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Avenir Light"/>
                <a:ea typeface="ＭＳ Ｐゴシック" pitchFamily="-112" charset="-128"/>
                <a:cs typeface="Avenir Ligh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9pPr>
          </a:lstStyle>
          <a:p>
            <a:pPr eaLnBrk="1" hangingPunct="1"/>
            <a:r>
              <a:rPr lang="fr-FR" sz="2000" kern="0" dirty="0" err="1">
                <a:latin typeface="Avenir Roman" panose="02000503020000020003" pitchFamily="2" charset="0"/>
              </a:rPr>
              <a:t>We</a:t>
            </a:r>
            <a:r>
              <a:rPr lang="fr-FR" sz="2000" kern="0" dirty="0">
                <a:latin typeface="Avenir Roman" panose="02000503020000020003" pitchFamily="2" charset="0"/>
              </a:rPr>
              <a:t> </a:t>
            </a:r>
            <a:r>
              <a:rPr lang="fr-FR" sz="2000" kern="0" dirty="0" err="1">
                <a:latin typeface="Avenir Roman" panose="02000503020000020003" pitchFamily="2" charset="0"/>
              </a:rPr>
              <a:t>will</a:t>
            </a:r>
            <a:r>
              <a:rPr lang="fr-FR" sz="2000" kern="0" dirty="0">
                <a:latin typeface="Avenir Roman" panose="02000503020000020003" pitchFamily="2" charset="0"/>
              </a:rPr>
              <a:t> first </a:t>
            </a:r>
            <a:r>
              <a:rPr lang="fr-FR" sz="2000" kern="0" dirty="0" err="1">
                <a:latin typeface="Avenir Roman" panose="02000503020000020003" pitchFamily="2" charset="0"/>
              </a:rPr>
              <a:t>address</a:t>
            </a:r>
            <a:r>
              <a:rPr lang="fr-FR" sz="2000" kern="0" dirty="0">
                <a:latin typeface="Avenir Roman" panose="02000503020000020003" pitchFamily="2" charset="0"/>
              </a:rPr>
              <a:t> </a:t>
            </a:r>
            <a:r>
              <a:rPr lang="fr-FR" sz="2000" kern="0" dirty="0" err="1">
                <a:latin typeface="Avenir Roman" panose="02000503020000020003" pitchFamily="2" charset="0"/>
              </a:rPr>
              <a:t>this</a:t>
            </a:r>
            <a:r>
              <a:rPr lang="fr-FR" sz="2000" kern="0" dirty="0">
                <a:latin typeface="Avenir Roman" panose="02000503020000020003" pitchFamily="2" charset="0"/>
              </a:rPr>
              <a:t> in a </a:t>
            </a:r>
            <a:r>
              <a:rPr lang="fr-FR" sz="2000" b="1" kern="0" dirty="0">
                <a:solidFill>
                  <a:srgbClr val="FF0000"/>
                </a:solidFill>
                <a:latin typeface="Avenir Roman" panose="02000503020000020003" pitchFamily="2" charset="0"/>
              </a:rPr>
              <a:t>non-</a:t>
            </a:r>
            <a:r>
              <a:rPr lang="fr-FR" sz="2000" b="1" kern="0" dirty="0" err="1">
                <a:solidFill>
                  <a:srgbClr val="FF0000"/>
                </a:solidFill>
                <a:latin typeface="Avenir Roman" panose="02000503020000020003" pitchFamily="2" charset="0"/>
              </a:rPr>
              <a:t>probabilistic</a:t>
            </a:r>
            <a:r>
              <a:rPr lang="fr-FR" sz="2000" b="1" kern="0" dirty="0">
                <a:solidFill>
                  <a:srgbClr val="FF0000"/>
                </a:solidFill>
                <a:latin typeface="Avenir Roman" panose="02000503020000020003" pitchFamily="2" charset="0"/>
              </a:rPr>
              <a:t> and </a:t>
            </a:r>
            <a:r>
              <a:rPr lang="fr-FR" sz="2000" b="1" kern="0" dirty="0" err="1">
                <a:solidFill>
                  <a:srgbClr val="FF0000"/>
                </a:solidFill>
                <a:latin typeface="Avenir Roman" panose="02000503020000020003" pitchFamily="2" charset="0"/>
              </a:rPr>
              <a:t>naive</a:t>
            </a:r>
            <a:r>
              <a:rPr lang="fr-FR" sz="2000" b="1" kern="0" dirty="0">
                <a:solidFill>
                  <a:srgbClr val="FF0000"/>
                </a:solidFill>
                <a:latin typeface="Avenir Roman" panose="02000503020000020003" pitchFamily="2" charset="0"/>
              </a:rPr>
              <a:t> </a:t>
            </a:r>
            <a:r>
              <a:rPr lang="fr-FR" sz="2000" b="1" kern="0" dirty="0" err="1">
                <a:solidFill>
                  <a:srgbClr val="FF0000"/>
                </a:solidFill>
                <a:latin typeface="Avenir Roman" panose="02000503020000020003" pitchFamily="2" charset="0"/>
              </a:rPr>
              <a:t>way</a:t>
            </a:r>
            <a:endParaRPr lang="fr-FR" sz="2000" b="1" kern="0" dirty="0">
              <a:solidFill>
                <a:srgbClr val="FF0000"/>
              </a:solidFill>
              <a:latin typeface="Avenir Roman" panose="02000503020000020003" pitchFamily="2" charset="0"/>
            </a:endParaRPr>
          </a:p>
          <a:p>
            <a:pPr eaLnBrk="1" hangingPunct="1"/>
            <a:r>
              <a:rPr lang="en-US" sz="2000" kern="0" dirty="0">
                <a:solidFill>
                  <a:schemeClr val="tx1"/>
                </a:solidFill>
                <a:latin typeface="Avenir Roman" panose="02000503020000020003" pitchFamily="2" charset="0"/>
              </a:rPr>
              <a:t>How can we perform clustering on a given set of points ?</a:t>
            </a: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98106BD4-74BF-4441-847C-33DDAB3CBB1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>
                <a:solidFill>
                  <a:srgbClr val="000000"/>
                </a:solidFill>
              </a:rPr>
              <a:t>P. Esling - Music Machine Learning</a:t>
            </a:r>
            <a:endParaRPr lang="fr-FR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9213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2" grpId="0" animBg="1"/>
      <p:bldP spid="43" grpId="0"/>
      <p:bldP spid="45" grpId="0" animBg="1"/>
      <p:bldP spid="46" grpId="0" animBg="1"/>
      <p:bldP spid="49" grpId="0"/>
      <p:bldP spid="51" grpId="0"/>
      <p:bldP spid="53" grpId="0"/>
      <p:bldP spid="55" grpId="0"/>
      <p:bldP spid="6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10480" y="40008"/>
            <a:ext cx="7787368" cy="654264"/>
          </a:xfrm>
        </p:spPr>
        <p:txBody>
          <a:bodyPr>
            <a:normAutofit/>
          </a:bodyPr>
          <a:lstStyle/>
          <a:p>
            <a:pPr algn="l"/>
            <a:r>
              <a:rPr lang="fr-FR" dirty="0" err="1"/>
              <a:t>Clustering</a:t>
            </a:r>
            <a:r>
              <a:rPr lang="fr-FR" dirty="0"/>
              <a:t> intuition</a:t>
            </a:r>
          </a:p>
        </p:txBody>
      </p:sp>
      <p:pic>
        <p:nvPicPr>
          <p:cNvPr id="9" name="Image 8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094" y="1730386"/>
            <a:ext cx="3729936" cy="609272"/>
          </a:xfrm>
          <a:prstGeom prst="rect">
            <a:avLst/>
          </a:prstGeom>
        </p:spPr>
      </p:pic>
      <p:pic>
        <p:nvPicPr>
          <p:cNvPr id="60" name="Image 59">
            <a:extLst>
              <a:ext uri="{FF2B5EF4-FFF2-40B4-BE49-F238E27FC236}">
                <a16:creationId xmlns:a16="http://schemas.microsoft.com/office/drawing/2014/main" id="{A6379D80-034E-0B4B-A4B7-911AFA3F1BC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53" t="12587" r="10386" b="13881"/>
          <a:stretch/>
        </p:blipFill>
        <p:spPr>
          <a:xfrm>
            <a:off x="481808" y="2561489"/>
            <a:ext cx="2479440" cy="196641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12000" dist="5000" dir="5400000" sy="-100000" algn="bl" rotWithShape="0"/>
          </a:effectLst>
        </p:spPr>
      </p:pic>
      <p:pic>
        <p:nvPicPr>
          <p:cNvPr id="65" name="Image 64">
            <a:extLst>
              <a:ext uri="{FF2B5EF4-FFF2-40B4-BE49-F238E27FC236}">
                <a16:creationId xmlns:a16="http://schemas.microsoft.com/office/drawing/2014/main" id="{8D38C4FA-A04D-F44C-9BB1-1C6B499BE36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94" t="12427" r="10278" b="13522"/>
          <a:stretch/>
        </p:blipFill>
        <p:spPr>
          <a:xfrm>
            <a:off x="6875813" y="451262"/>
            <a:ext cx="1935678" cy="157941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12000" dist="5000" dir="5400000" sy="-100000" algn="bl" rotWithShape="0"/>
          </a:effectLst>
        </p:spPr>
      </p:pic>
      <p:pic>
        <p:nvPicPr>
          <p:cNvPr id="66" name="Image 65">
            <a:extLst>
              <a:ext uri="{FF2B5EF4-FFF2-40B4-BE49-F238E27FC236}">
                <a16:creationId xmlns:a16="http://schemas.microsoft.com/office/drawing/2014/main" id="{8B7CAA07-11F4-F645-99C4-17B39B8361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62221" y="551712"/>
            <a:ext cx="286809" cy="247249"/>
          </a:xfrm>
          <a:prstGeom prst="rect">
            <a:avLst/>
          </a:prstGeom>
        </p:spPr>
      </p:pic>
      <p:sp>
        <p:nvSpPr>
          <p:cNvPr id="67" name="Content Placeholder 2">
            <a:extLst>
              <a:ext uri="{FF2B5EF4-FFF2-40B4-BE49-F238E27FC236}">
                <a16:creationId xmlns:a16="http://schemas.microsoft.com/office/drawing/2014/main" id="{6901F816-0DA4-6445-A98D-90DFD73BD2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0480" y="826089"/>
            <a:ext cx="8229600" cy="764361"/>
          </a:xfrm>
        </p:spPr>
        <p:txBody>
          <a:bodyPr>
            <a:normAutofit/>
          </a:bodyPr>
          <a:lstStyle/>
          <a:p>
            <a:pPr marL="0" indent="0" eaLnBrk="1" hangingPunct="1">
              <a:buNone/>
            </a:pPr>
            <a:r>
              <a:rPr lang="fr-FR" sz="2000" dirty="0" err="1">
                <a:latin typeface="Avenir Roman" panose="02000503020000020003" pitchFamily="2" charset="0"/>
              </a:rPr>
              <a:t>What</a:t>
            </a:r>
            <a:r>
              <a:rPr lang="fr-FR" sz="2000" dirty="0">
                <a:latin typeface="Avenir Roman" panose="02000503020000020003" pitchFamily="2" charset="0"/>
              </a:rPr>
              <a:t> </a:t>
            </a:r>
            <a:r>
              <a:rPr lang="fr-FR" sz="2000" dirty="0" err="1">
                <a:latin typeface="Avenir Roman" panose="02000503020000020003" pitchFamily="2" charset="0"/>
              </a:rPr>
              <a:t>defines</a:t>
            </a:r>
            <a:r>
              <a:rPr lang="fr-FR" sz="2000" dirty="0">
                <a:latin typeface="Avenir Roman" panose="02000503020000020003" pitchFamily="2" charset="0"/>
              </a:rPr>
              <a:t> a </a:t>
            </a:r>
            <a:r>
              <a:rPr lang="fr-FR" sz="2000" b="1" dirty="0">
                <a:latin typeface="Avenir Roman" panose="02000503020000020003" pitchFamily="2" charset="0"/>
              </a:rPr>
              <a:t>good </a:t>
            </a:r>
            <a:r>
              <a:rPr lang="fr-FR" sz="2000" dirty="0" err="1">
                <a:latin typeface="Avenir Roman" panose="02000503020000020003" pitchFamily="2" charset="0"/>
              </a:rPr>
              <a:t>clustering</a:t>
            </a:r>
            <a:r>
              <a:rPr lang="fr-FR" sz="2000" dirty="0">
                <a:latin typeface="Avenir Roman" panose="02000503020000020003" pitchFamily="2" charset="0"/>
              </a:rPr>
              <a:t> ?</a:t>
            </a:r>
          </a:p>
        </p:txBody>
      </p:sp>
      <p:sp>
        <p:nvSpPr>
          <p:cNvPr id="68" name="Content Placeholder 2">
            <a:extLst>
              <a:ext uri="{FF2B5EF4-FFF2-40B4-BE49-F238E27FC236}">
                <a16:creationId xmlns:a16="http://schemas.microsoft.com/office/drawing/2014/main" id="{AC4E1E85-265A-6249-AE29-276468D285D2}"/>
              </a:ext>
            </a:extLst>
          </p:cNvPr>
          <p:cNvSpPr txBox="1">
            <a:spLocks/>
          </p:cNvSpPr>
          <p:nvPr/>
        </p:nvSpPr>
        <p:spPr>
          <a:xfrm>
            <a:off x="410480" y="1254323"/>
            <a:ext cx="6402456" cy="390279"/>
          </a:xfrm>
          <a:prstGeom prst="rect">
            <a:avLst/>
          </a:prstGeom>
        </p:spPr>
        <p:txBody>
          <a:bodyPr vert="horz">
            <a:normAutofit lnSpcReduction="10000"/>
          </a:bodyPr>
          <a:lstStyle>
            <a:lvl1pPr marL="342900" indent="-342900" algn="l" rtl="0" eaLnBrk="0" fontAlgn="base" hangingPunct="0">
              <a:spcBef>
                <a:spcPts val="1200"/>
              </a:spcBef>
              <a:spcAft>
                <a:spcPct val="0"/>
              </a:spcAft>
              <a:buChar char="•"/>
              <a:defRPr sz="2400" b="0" i="0">
                <a:solidFill>
                  <a:srgbClr val="494949"/>
                </a:solidFill>
                <a:latin typeface="Avenir Heavy"/>
                <a:ea typeface="ＭＳ Ｐゴシック" charset="-128"/>
                <a:cs typeface="Avenir Heavy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 b="0" i="0">
                <a:solidFill>
                  <a:srgbClr val="494949"/>
                </a:solidFill>
                <a:latin typeface="Avenir Medium"/>
                <a:ea typeface="ＭＳ Ｐゴシック" pitchFamily="-112" charset="-128"/>
                <a:cs typeface="Avenir Medium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0" i="0">
                <a:solidFill>
                  <a:srgbClr val="515151"/>
                </a:solidFill>
                <a:latin typeface="Avenir Book"/>
                <a:ea typeface="ＭＳ Ｐゴシック" pitchFamily="-112" charset="-128"/>
                <a:cs typeface="Avenir Book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Avenir Light"/>
                <a:ea typeface="ＭＳ Ｐゴシック" pitchFamily="-112" charset="-128"/>
                <a:cs typeface="Avenir Ligh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Avenir Light"/>
                <a:ea typeface="ＭＳ Ｐゴシック" pitchFamily="-112" charset="-128"/>
                <a:cs typeface="Avenir Ligh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9pPr>
          </a:lstStyle>
          <a:p>
            <a:pPr marL="0" indent="0" eaLnBrk="1" hangingPunct="1">
              <a:buFontTx/>
              <a:buNone/>
            </a:pPr>
            <a:r>
              <a:rPr lang="fr-FR" sz="2000" kern="0" dirty="0" err="1">
                <a:latin typeface="Avenir Roman" panose="02000503020000020003" pitchFamily="2" charset="0"/>
              </a:rPr>
              <a:t>Evaluate</a:t>
            </a:r>
            <a:r>
              <a:rPr lang="fr-FR" sz="2000" kern="0" dirty="0">
                <a:latin typeface="Avenir Roman" panose="02000503020000020003" pitchFamily="2" charset="0"/>
              </a:rPr>
              <a:t> the </a:t>
            </a:r>
            <a:r>
              <a:rPr lang="fr-FR" sz="2000" b="1" kern="0" dirty="0" err="1">
                <a:latin typeface="Avenir Roman" panose="02000503020000020003" pitchFamily="2" charset="0"/>
              </a:rPr>
              <a:t>within</a:t>
            </a:r>
            <a:r>
              <a:rPr lang="fr-FR" sz="2000" b="1" kern="0" dirty="0">
                <a:latin typeface="Avenir Roman" panose="02000503020000020003" pitchFamily="2" charset="0"/>
              </a:rPr>
              <a:t>-clusters </a:t>
            </a:r>
            <a:r>
              <a:rPr lang="fr-FR" sz="2000" kern="0" dirty="0">
                <a:latin typeface="Avenir Roman" panose="02000503020000020003" pitchFamily="2" charset="0"/>
              </a:rPr>
              <a:t>distance (</a:t>
            </a:r>
            <a:r>
              <a:rPr lang="fr-FR" sz="2000" kern="0" dirty="0" err="1">
                <a:latin typeface="Avenir Roman" panose="02000503020000020003" pitchFamily="2" charset="0"/>
              </a:rPr>
              <a:t>centroid-based</a:t>
            </a:r>
            <a:r>
              <a:rPr lang="fr-FR" sz="2000" kern="0" dirty="0">
                <a:latin typeface="Avenir Roman" panose="02000503020000020003" pitchFamily="2" charset="0"/>
              </a:rPr>
              <a:t>)</a:t>
            </a:r>
          </a:p>
        </p:txBody>
      </p:sp>
      <p:sp>
        <p:nvSpPr>
          <p:cNvPr id="34" name="Oval 6"/>
          <p:cNvSpPr>
            <a:spLocks noChangeArrowheads="1"/>
          </p:cNvSpPr>
          <p:nvPr/>
        </p:nvSpPr>
        <p:spPr bwMode="auto">
          <a:xfrm>
            <a:off x="481808" y="2617247"/>
            <a:ext cx="944439" cy="864687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fr-FR"/>
          </a:p>
        </p:txBody>
      </p:sp>
      <p:grpSp>
        <p:nvGrpSpPr>
          <p:cNvPr id="39" name="Group 13"/>
          <p:cNvGrpSpPr>
            <a:grpSpLocks/>
          </p:cNvGrpSpPr>
          <p:nvPr/>
        </p:nvGrpSpPr>
        <p:grpSpPr bwMode="auto">
          <a:xfrm>
            <a:off x="785428" y="2890477"/>
            <a:ext cx="381000" cy="304800"/>
            <a:chOff x="3984" y="1920"/>
            <a:chExt cx="240" cy="192"/>
          </a:xfrm>
        </p:grpSpPr>
        <p:sp>
          <p:nvSpPr>
            <p:cNvPr id="57" name="Line 11"/>
            <p:cNvSpPr>
              <a:spLocks noChangeShapeType="1"/>
            </p:cNvSpPr>
            <p:nvPr/>
          </p:nvSpPr>
          <p:spPr bwMode="auto">
            <a:xfrm>
              <a:off x="3984" y="2016"/>
              <a:ext cx="240" cy="0"/>
            </a:xfrm>
            <a:prstGeom prst="line">
              <a:avLst/>
            </a:prstGeom>
            <a:noFill/>
            <a:ln w="9525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58" name="Line 12"/>
            <p:cNvSpPr>
              <a:spLocks noChangeShapeType="1"/>
            </p:cNvSpPr>
            <p:nvPr/>
          </p:nvSpPr>
          <p:spPr bwMode="auto">
            <a:xfrm>
              <a:off x="4104" y="1920"/>
              <a:ext cx="0" cy="192"/>
            </a:xfrm>
            <a:prstGeom prst="line">
              <a:avLst/>
            </a:prstGeom>
            <a:noFill/>
            <a:ln w="9525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</p:grpSp>
      <p:sp>
        <p:nvSpPr>
          <p:cNvPr id="44" name="Text Box 26"/>
          <p:cNvSpPr txBox="1">
            <a:spLocks noChangeArrowheads="1"/>
          </p:cNvSpPr>
          <p:nvPr/>
        </p:nvSpPr>
        <p:spPr bwMode="auto">
          <a:xfrm>
            <a:off x="1286945" y="2464086"/>
            <a:ext cx="5334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b="1" i="1" dirty="0"/>
              <a:t>C</a:t>
            </a:r>
            <a:r>
              <a:rPr lang="en-US" b="1" baseline="-25000" dirty="0"/>
              <a:t>1</a:t>
            </a:r>
          </a:p>
        </p:txBody>
      </p:sp>
      <p:sp>
        <p:nvSpPr>
          <p:cNvPr id="69" name="Oval 6">
            <a:extLst>
              <a:ext uri="{FF2B5EF4-FFF2-40B4-BE49-F238E27FC236}">
                <a16:creationId xmlns:a16="http://schemas.microsoft.com/office/drawing/2014/main" id="{C7836A23-413F-FE4B-A559-C5C70D417B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86945" y="2887768"/>
            <a:ext cx="944439" cy="864687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fr-FR"/>
          </a:p>
        </p:txBody>
      </p:sp>
      <p:grpSp>
        <p:nvGrpSpPr>
          <p:cNvPr id="70" name="Group 13">
            <a:extLst>
              <a:ext uri="{FF2B5EF4-FFF2-40B4-BE49-F238E27FC236}">
                <a16:creationId xmlns:a16="http://schemas.microsoft.com/office/drawing/2014/main" id="{B7E1CCD8-2AE8-B641-BC7E-F81FA2A8253F}"/>
              </a:ext>
            </a:extLst>
          </p:cNvPr>
          <p:cNvGrpSpPr>
            <a:grpSpLocks/>
          </p:cNvGrpSpPr>
          <p:nvPr/>
        </p:nvGrpSpPr>
        <p:grpSpPr bwMode="auto">
          <a:xfrm>
            <a:off x="1590565" y="3160998"/>
            <a:ext cx="381000" cy="304800"/>
            <a:chOff x="3984" y="1920"/>
            <a:chExt cx="240" cy="192"/>
          </a:xfrm>
        </p:grpSpPr>
        <p:sp>
          <p:nvSpPr>
            <p:cNvPr id="71" name="Line 11">
              <a:extLst>
                <a:ext uri="{FF2B5EF4-FFF2-40B4-BE49-F238E27FC236}">
                  <a16:creationId xmlns:a16="http://schemas.microsoft.com/office/drawing/2014/main" id="{F9CAD846-5DE2-DB43-BF24-37BAA36A6F3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84" y="2016"/>
              <a:ext cx="240" cy="0"/>
            </a:xfrm>
            <a:prstGeom prst="line">
              <a:avLst/>
            </a:prstGeom>
            <a:noFill/>
            <a:ln w="9525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72" name="Line 12">
              <a:extLst>
                <a:ext uri="{FF2B5EF4-FFF2-40B4-BE49-F238E27FC236}">
                  <a16:creationId xmlns:a16="http://schemas.microsoft.com/office/drawing/2014/main" id="{F08EF96A-2391-964A-B647-5269877322C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04" y="1920"/>
              <a:ext cx="0" cy="192"/>
            </a:xfrm>
            <a:prstGeom prst="line">
              <a:avLst/>
            </a:prstGeom>
            <a:noFill/>
            <a:ln w="9525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</p:grpSp>
      <p:sp>
        <p:nvSpPr>
          <p:cNvPr id="73" name="Text Box 26">
            <a:extLst>
              <a:ext uri="{FF2B5EF4-FFF2-40B4-BE49-F238E27FC236}">
                <a16:creationId xmlns:a16="http://schemas.microsoft.com/office/drawing/2014/main" id="{C01078F9-998A-5B4B-BC27-9A53BCA637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0001" y="2860567"/>
            <a:ext cx="5334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b="1" i="1" dirty="0"/>
              <a:t>C</a:t>
            </a:r>
            <a:r>
              <a:rPr lang="en-US" b="1" baseline="-25000" dirty="0"/>
              <a:t>2</a:t>
            </a:r>
          </a:p>
        </p:txBody>
      </p:sp>
      <p:sp>
        <p:nvSpPr>
          <p:cNvPr id="74" name="Oval 6">
            <a:extLst>
              <a:ext uri="{FF2B5EF4-FFF2-40B4-BE49-F238E27FC236}">
                <a16:creationId xmlns:a16="http://schemas.microsoft.com/office/drawing/2014/main" id="{C6325A18-A01A-EA45-9D64-381332EDD4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16809" y="3547977"/>
            <a:ext cx="944439" cy="864687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fr-FR"/>
          </a:p>
        </p:txBody>
      </p:sp>
      <p:sp>
        <p:nvSpPr>
          <p:cNvPr id="78" name="Text Box 26">
            <a:extLst>
              <a:ext uri="{FF2B5EF4-FFF2-40B4-BE49-F238E27FC236}">
                <a16:creationId xmlns:a16="http://schemas.microsoft.com/office/drawing/2014/main" id="{09FD084F-D165-A74C-BA90-1751CCDB03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5680" y="3226467"/>
            <a:ext cx="5334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b="1" i="1" dirty="0"/>
              <a:t>C</a:t>
            </a:r>
            <a:r>
              <a:rPr lang="en-US" b="1" i="1" baseline="-25000" dirty="0"/>
              <a:t>4</a:t>
            </a:r>
            <a:endParaRPr lang="en-US" b="1" baseline="-25000" dirty="0"/>
          </a:p>
        </p:txBody>
      </p:sp>
      <p:sp>
        <p:nvSpPr>
          <p:cNvPr id="79" name="Oval 6">
            <a:extLst>
              <a:ext uri="{FF2B5EF4-FFF2-40B4-BE49-F238E27FC236}">
                <a16:creationId xmlns:a16="http://schemas.microsoft.com/office/drawing/2014/main" id="{76E0BEDF-4453-D04E-9995-4306FFA769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5945" y="3671390"/>
            <a:ext cx="944439" cy="864687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fr-FR"/>
          </a:p>
        </p:txBody>
      </p:sp>
      <p:grpSp>
        <p:nvGrpSpPr>
          <p:cNvPr id="80" name="Group 13">
            <a:extLst>
              <a:ext uri="{FF2B5EF4-FFF2-40B4-BE49-F238E27FC236}">
                <a16:creationId xmlns:a16="http://schemas.microsoft.com/office/drawing/2014/main" id="{1142ABD0-1A12-4049-995F-3EFB2E1779F9}"/>
              </a:ext>
            </a:extLst>
          </p:cNvPr>
          <p:cNvGrpSpPr>
            <a:grpSpLocks/>
          </p:cNvGrpSpPr>
          <p:nvPr/>
        </p:nvGrpSpPr>
        <p:grpSpPr bwMode="auto">
          <a:xfrm>
            <a:off x="1209565" y="3944620"/>
            <a:ext cx="381000" cy="304800"/>
            <a:chOff x="3984" y="1920"/>
            <a:chExt cx="240" cy="192"/>
          </a:xfrm>
        </p:grpSpPr>
        <p:sp>
          <p:nvSpPr>
            <p:cNvPr id="81" name="Line 11">
              <a:extLst>
                <a:ext uri="{FF2B5EF4-FFF2-40B4-BE49-F238E27FC236}">
                  <a16:creationId xmlns:a16="http://schemas.microsoft.com/office/drawing/2014/main" id="{8DD43C5D-6622-AE48-A135-1A89F11DDBE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84" y="2016"/>
              <a:ext cx="240" cy="0"/>
            </a:xfrm>
            <a:prstGeom prst="line">
              <a:avLst/>
            </a:prstGeom>
            <a:noFill/>
            <a:ln w="9525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82" name="Line 12">
              <a:extLst>
                <a:ext uri="{FF2B5EF4-FFF2-40B4-BE49-F238E27FC236}">
                  <a16:creationId xmlns:a16="http://schemas.microsoft.com/office/drawing/2014/main" id="{81A2E5BD-E980-9E4C-B160-3FBBB22073A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04" y="1920"/>
              <a:ext cx="0" cy="192"/>
            </a:xfrm>
            <a:prstGeom prst="line">
              <a:avLst/>
            </a:prstGeom>
            <a:noFill/>
            <a:ln w="9525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</p:grpSp>
      <p:sp>
        <p:nvSpPr>
          <p:cNvPr id="83" name="Text Box 26">
            <a:extLst>
              <a:ext uri="{FF2B5EF4-FFF2-40B4-BE49-F238E27FC236}">
                <a16:creationId xmlns:a16="http://schemas.microsoft.com/office/drawing/2014/main" id="{C47CCAD8-38C3-4449-9696-CFBCA54CE2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2820" y="3896351"/>
            <a:ext cx="5334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b="1" i="1" dirty="0"/>
              <a:t>C</a:t>
            </a:r>
            <a:r>
              <a:rPr lang="en-US" b="1" i="1" baseline="-25000" dirty="0"/>
              <a:t>3</a:t>
            </a:r>
            <a:endParaRPr lang="en-US" b="1" baseline="-25000" dirty="0"/>
          </a:p>
        </p:txBody>
      </p:sp>
      <p:sp>
        <p:nvSpPr>
          <p:cNvPr id="84" name="Content Placeholder 2">
            <a:extLst>
              <a:ext uri="{FF2B5EF4-FFF2-40B4-BE49-F238E27FC236}">
                <a16:creationId xmlns:a16="http://schemas.microsoft.com/office/drawing/2014/main" id="{49FD2A95-70C2-5D44-B03B-7E81119AAD66}"/>
              </a:ext>
            </a:extLst>
          </p:cNvPr>
          <p:cNvSpPr txBox="1">
            <a:spLocks/>
          </p:cNvSpPr>
          <p:nvPr/>
        </p:nvSpPr>
        <p:spPr>
          <a:xfrm>
            <a:off x="3169987" y="2755148"/>
            <a:ext cx="8267270" cy="1674868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42900" indent="-342900" algn="l" rtl="0" eaLnBrk="0" fontAlgn="base" hangingPunct="0">
              <a:spcBef>
                <a:spcPts val="1200"/>
              </a:spcBef>
              <a:spcAft>
                <a:spcPct val="0"/>
              </a:spcAft>
              <a:buChar char="•"/>
              <a:defRPr sz="2400" b="0" i="0">
                <a:solidFill>
                  <a:srgbClr val="494949"/>
                </a:solidFill>
                <a:latin typeface="Avenir Heavy"/>
                <a:ea typeface="ＭＳ Ｐゴシック" charset="-128"/>
                <a:cs typeface="Avenir Heavy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 b="0" i="0">
                <a:solidFill>
                  <a:srgbClr val="494949"/>
                </a:solidFill>
                <a:latin typeface="Avenir Medium"/>
                <a:ea typeface="ＭＳ Ｐゴシック" pitchFamily="-112" charset="-128"/>
                <a:cs typeface="Avenir Medium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0" i="0">
                <a:solidFill>
                  <a:srgbClr val="515151"/>
                </a:solidFill>
                <a:latin typeface="Avenir Book"/>
                <a:ea typeface="ＭＳ Ｐゴシック" pitchFamily="-112" charset="-128"/>
                <a:cs typeface="Avenir Book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Avenir Light"/>
                <a:ea typeface="ＭＳ Ｐゴシック" pitchFamily="-112" charset="-128"/>
                <a:cs typeface="Avenir Ligh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Avenir Light"/>
                <a:ea typeface="ＭＳ Ｐゴシック" pitchFamily="-112" charset="-128"/>
                <a:cs typeface="Avenir Ligh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9pPr>
          </a:lstStyle>
          <a:p>
            <a:pPr marL="0" indent="0" eaLnBrk="1" hangingPunct="1">
              <a:lnSpc>
                <a:spcPct val="150000"/>
              </a:lnSpc>
              <a:buFontTx/>
              <a:buNone/>
            </a:pPr>
            <a:r>
              <a:rPr lang="fr-FR" sz="2000" kern="0" dirty="0">
                <a:latin typeface="Avenir Roman" panose="02000503020000020003" pitchFamily="2" charset="0"/>
              </a:rPr>
              <a:t>If </a:t>
            </a:r>
            <a:r>
              <a:rPr lang="fr-FR" sz="2000" kern="0" dirty="0" err="1">
                <a:latin typeface="Avenir Roman" panose="02000503020000020003" pitchFamily="2" charset="0"/>
              </a:rPr>
              <a:t>we</a:t>
            </a:r>
            <a:r>
              <a:rPr lang="fr-FR" sz="2000" kern="0" dirty="0">
                <a:latin typeface="Avenir Roman" panose="02000503020000020003" pitchFamily="2" charset="0"/>
              </a:rPr>
              <a:t> </a:t>
            </a:r>
            <a:r>
              <a:rPr lang="fr-FR" sz="2000" kern="0" dirty="0" err="1">
                <a:latin typeface="Avenir Roman" panose="02000503020000020003" pitchFamily="2" charset="0"/>
              </a:rPr>
              <a:t>knew</a:t>
            </a:r>
            <a:r>
              <a:rPr lang="fr-FR" sz="2000" kern="0" dirty="0">
                <a:latin typeface="Avenir Roman" panose="02000503020000020003" pitchFamily="2" charset="0"/>
              </a:rPr>
              <a:t> the </a:t>
            </a:r>
            <a:r>
              <a:rPr lang="fr-FR" sz="2000" i="1" kern="0" dirty="0" err="1">
                <a:latin typeface="Avenir Roman" panose="02000503020000020003" pitchFamily="2" charset="0"/>
              </a:rPr>
              <a:t>memberships</a:t>
            </a:r>
            <a:r>
              <a:rPr lang="fr-FR" sz="2000" i="1" kern="0" dirty="0">
                <a:latin typeface="Avenir Roman" panose="02000503020000020003" pitchFamily="2" charset="0"/>
              </a:rPr>
              <a:t>          </a:t>
            </a:r>
            <a:r>
              <a:rPr lang="fr-FR" sz="2000" kern="0" dirty="0">
                <a:latin typeface="Avenir Roman" panose="02000503020000020003" pitchFamily="2" charset="0"/>
              </a:rPr>
              <a:t>of points</a:t>
            </a:r>
          </a:p>
          <a:p>
            <a:pPr marL="0" indent="0" eaLnBrk="1" hangingPunct="1">
              <a:lnSpc>
                <a:spcPct val="150000"/>
              </a:lnSpc>
              <a:buFontTx/>
              <a:buNone/>
            </a:pPr>
            <a:r>
              <a:rPr lang="fr-FR" sz="2000" kern="0" dirty="0" err="1">
                <a:latin typeface="Avenir Roman" panose="02000503020000020003" pitchFamily="2" charset="0"/>
              </a:rPr>
              <a:t>We</a:t>
            </a:r>
            <a:r>
              <a:rPr lang="fr-FR" sz="2000" kern="0" dirty="0">
                <a:latin typeface="Avenir Roman" panose="02000503020000020003" pitchFamily="2" charset="0"/>
              </a:rPr>
              <a:t> </a:t>
            </a:r>
            <a:r>
              <a:rPr lang="fr-FR" sz="2000" kern="0" dirty="0" err="1">
                <a:latin typeface="Avenir Roman" panose="02000503020000020003" pitchFamily="2" charset="0"/>
              </a:rPr>
              <a:t>could</a:t>
            </a:r>
            <a:r>
              <a:rPr lang="fr-FR" sz="2000" kern="0" dirty="0">
                <a:latin typeface="Avenir Roman" panose="02000503020000020003" pitchFamily="2" charset="0"/>
              </a:rPr>
              <a:t> </a:t>
            </a:r>
            <a:r>
              <a:rPr lang="fr-FR" sz="2000" i="1" kern="0" dirty="0" err="1">
                <a:latin typeface="Avenir Roman" panose="02000503020000020003" pitchFamily="2" charset="0"/>
              </a:rPr>
              <a:t>infer</a:t>
            </a:r>
            <a:r>
              <a:rPr lang="fr-FR" sz="2000" i="1" kern="0" dirty="0">
                <a:latin typeface="Avenir Roman" panose="02000503020000020003" pitchFamily="2" charset="0"/>
              </a:rPr>
              <a:t> </a:t>
            </a:r>
            <a:r>
              <a:rPr lang="fr-FR" sz="2000" i="1" kern="0" dirty="0" err="1">
                <a:latin typeface="Avenir Roman" panose="02000503020000020003" pitchFamily="2" charset="0"/>
              </a:rPr>
              <a:t>centroids</a:t>
            </a:r>
            <a:endParaRPr lang="fr-FR" sz="2000" i="1" kern="0" dirty="0">
              <a:latin typeface="Avenir Roman" panose="02000503020000020003" pitchFamily="2" charset="0"/>
            </a:endParaRPr>
          </a:p>
        </p:txBody>
      </p:sp>
      <p:grpSp>
        <p:nvGrpSpPr>
          <p:cNvPr id="85" name="Group 13">
            <a:extLst>
              <a:ext uri="{FF2B5EF4-FFF2-40B4-BE49-F238E27FC236}">
                <a16:creationId xmlns:a16="http://schemas.microsoft.com/office/drawing/2014/main" id="{FBB71088-6A57-AA49-AA09-B374295EDA51}"/>
              </a:ext>
            </a:extLst>
          </p:cNvPr>
          <p:cNvGrpSpPr>
            <a:grpSpLocks/>
          </p:cNvGrpSpPr>
          <p:nvPr/>
        </p:nvGrpSpPr>
        <p:grpSpPr bwMode="auto">
          <a:xfrm>
            <a:off x="2302401" y="3850522"/>
            <a:ext cx="381000" cy="304800"/>
            <a:chOff x="3984" y="1920"/>
            <a:chExt cx="240" cy="192"/>
          </a:xfrm>
        </p:grpSpPr>
        <p:sp>
          <p:nvSpPr>
            <p:cNvPr id="86" name="Line 11">
              <a:extLst>
                <a:ext uri="{FF2B5EF4-FFF2-40B4-BE49-F238E27FC236}">
                  <a16:creationId xmlns:a16="http://schemas.microsoft.com/office/drawing/2014/main" id="{FDCD79C0-C540-6A48-AC88-2B9F6246FB1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84" y="2016"/>
              <a:ext cx="240" cy="0"/>
            </a:xfrm>
            <a:prstGeom prst="line">
              <a:avLst/>
            </a:prstGeom>
            <a:noFill/>
            <a:ln w="9525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87" name="Line 12">
              <a:extLst>
                <a:ext uri="{FF2B5EF4-FFF2-40B4-BE49-F238E27FC236}">
                  <a16:creationId xmlns:a16="http://schemas.microsoft.com/office/drawing/2014/main" id="{6EE60DB5-F10C-244D-855C-BB816A5FA92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04" y="1920"/>
              <a:ext cx="0" cy="192"/>
            </a:xfrm>
            <a:prstGeom prst="line">
              <a:avLst/>
            </a:prstGeom>
            <a:noFill/>
            <a:ln w="9525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</p:grpSp>
      <p:pic>
        <p:nvPicPr>
          <p:cNvPr id="88" name="Image 87">
            <a:extLst>
              <a:ext uri="{FF2B5EF4-FFF2-40B4-BE49-F238E27FC236}">
                <a16:creationId xmlns:a16="http://schemas.microsoft.com/office/drawing/2014/main" id="{902EFC33-075D-4344-AAE8-4E70D564864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79" t="21090" r="10159" b="14929"/>
          <a:stretch/>
        </p:blipFill>
        <p:spPr>
          <a:xfrm>
            <a:off x="5991101" y="4510495"/>
            <a:ext cx="2820390" cy="196155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12000" dist="5000" dir="5400000" sy="-100000" algn="bl" rotWithShape="0"/>
          </a:effectLst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89B82AE0-6EE7-5942-9A6F-ACF12B768C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87575" y="2991194"/>
            <a:ext cx="537805" cy="234205"/>
          </a:xfrm>
          <a:prstGeom prst="rect">
            <a:avLst/>
          </a:prstGeom>
        </p:spPr>
      </p:pic>
      <p:sp>
        <p:nvSpPr>
          <p:cNvPr id="89" name="Content Placeholder 2">
            <a:extLst>
              <a:ext uri="{FF2B5EF4-FFF2-40B4-BE49-F238E27FC236}">
                <a16:creationId xmlns:a16="http://schemas.microsoft.com/office/drawing/2014/main" id="{D35AB9C3-678C-074A-9826-2F7DAC08AB7F}"/>
              </a:ext>
            </a:extLst>
          </p:cNvPr>
          <p:cNvSpPr txBox="1">
            <a:spLocks/>
          </p:cNvSpPr>
          <p:nvPr/>
        </p:nvSpPr>
        <p:spPr>
          <a:xfrm>
            <a:off x="0" y="4822406"/>
            <a:ext cx="5313183" cy="9343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42900" indent="-342900" algn="l" rtl="0" eaLnBrk="0" fontAlgn="base" hangingPunct="0">
              <a:spcBef>
                <a:spcPts val="1200"/>
              </a:spcBef>
              <a:spcAft>
                <a:spcPct val="0"/>
              </a:spcAft>
              <a:buChar char="•"/>
              <a:defRPr sz="2400" b="0" i="0">
                <a:solidFill>
                  <a:srgbClr val="494949"/>
                </a:solidFill>
                <a:latin typeface="Avenir Heavy"/>
                <a:ea typeface="ＭＳ Ｐゴシック" charset="-128"/>
                <a:cs typeface="Avenir Heavy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 b="0" i="0">
                <a:solidFill>
                  <a:srgbClr val="494949"/>
                </a:solidFill>
                <a:latin typeface="Avenir Medium"/>
                <a:ea typeface="ＭＳ Ｐゴシック" pitchFamily="-112" charset="-128"/>
                <a:cs typeface="Avenir Medium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0" i="0">
                <a:solidFill>
                  <a:srgbClr val="515151"/>
                </a:solidFill>
                <a:latin typeface="Avenir Book"/>
                <a:ea typeface="ＭＳ Ｐゴシック" pitchFamily="-112" charset="-128"/>
                <a:cs typeface="Avenir Book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Avenir Light"/>
                <a:ea typeface="ＭＳ Ｐゴシック" pitchFamily="-112" charset="-128"/>
                <a:cs typeface="Avenir Ligh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Avenir Light"/>
                <a:ea typeface="ＭＳ Ｐゴシック" pitchFamily="-112" charset="-128"/>
                <a:cs typeface="Avenir Ligh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9pPr>
          </a:lstStyle>
          <a:p>
            <a:pPr marL="0" indent="0" algn="r" eaLnBrk="1" hangingPunct="1">
              <a:buFontTx/>
              <a:buNone/>
            </a:pPr>
            <a:r>
              <a:rPr lang="fr-FR" sz="2000" kern="0" dirty="0" err="1">
                <a:latin typeface="Avenir Roman" panose="02000503020000020003" pitchFamily="2" charset="0"/>
              </a:rPr>
              <a:t>Conversely</a:t>
            </a:r>
            <a:r>
              <a:rPr lang="fr-FR" sz="2000" kern="0" dirty="0">
                <a:latin typeface="Avenir Roman" panose="02000503020000020003" pitchFamily="2" charset="0"/>
              </a:rPr>
              <a:t> if </a:t>
            </a:r>
            <a:r>
              <a:rPr lang="fr-FR" sz="2000" kern="0" dirty="0" err="1">
                <a:latin typeface="Avenir Roman" panose="02000503020000020003" pitchFamily="2" charset="0"/>
              </a:rPr>
              <a:t>we</a:t>
            </a:r>
            <a:r>
              <a:rPr lang="fr-FR" sz="2000" kern="0" dirty="0">
                <a:latin typeface="Avenir Roman" panose="02000503020000020003" pitchFamily="2" charset="0"/>
              </a:rPr>
              <a:t> </a:t>
            </a:r>
            <a:r>
              <a:rPr lang="fr-FR" sz="2000" kern="0" dirty="0" err="1">
                <a:latin typeface="Avenir Roman" panose="02000503020000020003" pitchFamily="2" charset="0"/>
              </a:rPr>
              <a:t>knew</a:t>
            </a:r>
            <a:r>
              <a:rPr lang="fr-FR" sz="2000" kern="0" dirty="0">
                <a:latin typeface="Avenir Roman" panose="02000503020000020003" pitchFamily="2" charset="0"/>
              </a:rPr>
              <a:t> the </a:t>
            </a:r>
            <a:r>
              <a:rPr lang="fr-FR" sz="2000" kern="0" dirty="0" err="1">
                <a:latin typeface="Avenir Roman" panose="02000503020000020003" pitchFamily="2" charset="0"/>
              </a:rPr>
              <a:t>centroids</a:t>
            </a:r>
            <a:endParaRPr lang="fr-FR" sz="2000" i="1" kern="0" dirty="0">
              <a:latin typeface="Avenir Roman" panose="02000503020000020003" pitchFamily="2" charset="0"/>
            </a:endParaRP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04DD79A9-9064-ED4C-818C-06B8E3BA46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36494" y="4860957"/>
            <a:ext cx="312274" cy="320948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BA9156F5-1C30-9C4A-B2BD-6DC2ACDF969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66664" y="5978537"/>
            <a:ext cx="3356943" cy="581176"/>
          </a:xfrm>
          <a:prstGeom prst="rect">
            <a:avLst/>
          </a:prstGeom>
        </p:spPr>
      </p:pic>
      <p:sp>
        <p:nvSpPr>
          <p:cNvPr id="91" name="Content Placeholder 2">
            <a:extLst>
              <a:ext uri="{FF2B5EF4-FFF2-40B4-BE49-F238E27FC236}">
                <a16:creationId xmlns:a16="http://schemas.microsoft.com/office/drawing/2014/main" id="{38A094E7-D7D2-F14F-B146-28262E6F4FDD}"/>
              </a:ext>
            </a:extLst>
          </p:cNvPr>
          <p:cNvSpPr txBox="1">
            <a:spLocks/>
          </p:cNvSpPr>
          <p:nvPr/>
        </p:nvSpPr>
        <p:spPr>
          <a:xfrm>
            <a:off x="-354191" y="5330909"/>
            <a:ext cx="5313183" cy="9343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42900" indent="-342900" algn="l" rtl="0" eaLnBrk="0" fontAlgn="base" hangingPunct="0">
              <a:spcBef>
                <a:spcPts val="1200"/>
              </a:spcBef>
              <a:spcAft>
                <a:spcPct val="0"/>
              </a:spcAft>
              <a:buChar char="•"/>
              <a:defRPr sz="2400" b="0" i="0">
                <a:solidFill>
                  <a:srgbClr val="494949"/>
                </a:solidFill>
                <a:latin typeface="Avenir Heavy"/>
                <a:ea typeface="ＭＳ Ｐゴシック" charset="-128"/>
                <a:cs typeface="Avenir Heavy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 b="0" i="0">
                <a:solidFill>
                  <a:srgbClr val="494949"/>
                </a:solidFill>
                <a:latin typeface="Avenir Medium"/>
                <a:ea typeface="ＭＳ Ｐゴシック" pitchFamily="-112" charset="-128"/>
                <a:cs typeface="Avenir Medium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0" i="0">
                <a:solidFill>
                  <a:srgbClr val="515151"/>
                </a:solidFill>
                <a:latin typeface="Avenir Book"/>
                <a:ea typeface="ＭＳ Ｐゴシック" pitchFamily="-112" charset="-128"/>
                <a:cs typeface="Avenir Book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Avenir Light"/>
                <a:ea typeface="ＭＳ Ｐゴシック" pitchFamily="-112" charset="-128"/>
                <a:cs typeface="Avenir Ligh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Avenir Light"/>
                <a:ea typeface="ＭＳ Ｐゴシック" pitchFamily="-112" charset="-128"/>
                <a:cs typeface="Avenir Ligh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9pPr>
          </a:lstStyle>
          <a:p>
            <a:pPr marL="0" indent="0" algn="r" eaLnBrk="1" hangingPunct="1">
              <a:buFontTx/>
              <a:buNone/>
            </a:pPr>
            <a:r>
              <a:rPr lang="fr-FR" sz="2000" kern="0" dirty="0" err="1">
                <a:latin typeface="Avenir Roman" panose="02000503020000020003" pitchFamily="2" charset="0"/>
              </a:rPr>
              <a:t>We</a:t>
            </a:r>
            <a:r>
              <a:rPr lang="fr-FR" sz="2000" kern="0" dirty="0">
                <a:latin typeface="Avenir Roman" panose="02000503020000020003" pitchFamily="2" charset="0"/>
              </a:rPr>
              <a:t> </a:t>
            </a:r>
            <a:r>
              <a:rPr lang="fr-FR" sz="2000" kern="0" dirty="0" err="1">
                <a:latin typeface="Avenir Roman" panose="02000503020000020003" pitchFamily="2" charset="0"/>
              </a:rPr>
              <a:t>could</a:t>
            </a:r>
            <a:r>
              <a:rPr lang="fr-FR" sz="2000" kern="0" dirty="0">
                <a:latin typeface="Avenir Roman" panose="02000503020000020003" pitchFamily="2" charset="0"/>
              </a:rPr>
              <a:t> </a:t>
            </a:r>
            <a:r>
              <a:rPr lang="fr-FR" sz="2000" kern="0" dirty="0" err="1">
                <a:latin typeface="Avenir Roman" panose="02000503020000020003" pitchFamily="2" charset="0"/>
              </a:rPr>
              <a:t>infer</a:t>
            </a:r>
            <a:r>
              <a:rPr lang="fr-FR" sz="2000" kern="0" dirty="0">
                <a:latin typeface="Avenir Roman" panose="02000503020000020003" pitchFamily="2" charset="0"/>
              </a:rPr>
              <a:t> the </a:t>
            </a:r>
            <a:r>
              <a:rPr lang="fr-FR" sz="2000" kern="0" dirty="0" err="1">
                <a:latin typeface="Avenir Roman" panose="02000503020000020003" pitchFamily="2" charset="0"/>
              </a:rPr>
              <a:t>memberships</a:t>
            </a:r>
            <a:endParaRPr lang="fr-FR" sz="2000" i="1" kern="0" dirty="0">
              <a:latin typeface="Avenir Roman" panose="02000503020000020003" pitchFamily="2" charset="0"/>
            </a:endParaRPr>
          </a:p>
        </p:txBody>
      </p:sp>
      <p:pic>
        <p:nvPicPr>
          <p:cNvPr id="92" name="Image 91">
            <a:extLst>
              <a:ext uri="{FF2B5EF4-FFF2-40B4-BE49-F238E27FC236}">
                <a16:creationId xmlns:a16="http://schemas.microsoft.com/office/drawing/2014/main" id="{B7083832-4214-0645-9590-3AE13B351F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37411" y="5434642"/>
            <a:ext cx="537805" cy="234205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D94066B2-3837-F74A-A298-13487D1F8F8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76587" y="3305878"/>
            <a:ext cx="2463493" cy="789359"/>
          </a:xfrm>
          <a:prstGeom prst="rect">
            <a:avLst/>
          </a:prstGeom>
        </p:spPr>
      </p:pic>
      <p:sp>
        <p:nvSpPr>
          <p:cNvPr id="15" name="Espace réservé du pied de page 14">
            <a:extLst>
              <a:ext uri="{FF2B5EF4-FFF2-40B4-BE49-F238E27FC236}">
                <a16:creationId xmlns:a16="http://schemas.microsoft.com/office/drawing/2014/main" id="{FE9ECB31-D586-684D-8E6E-F6B6316F89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>
                <a:solidFill>
                  <a:srgbClr val="000000"/>
                </a:solidFill>
              </a:rPr>
              <a:t>P. Esling - Music Machine Learning</a:t>
            </a:r>
            <a:endParaRPr lang="fr-FR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3432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34" grpId="0" animBg="1"/>
      <p:bldP spid="44" grpId="0"/>
      <p:bldP spid="69" grpId="0" animBg="1"/>
      <p:bldP spid="73" grpId="0"/>
      <p:bldP spid="74" grpId="0" animBg="1"/>
      <p:bldP spid="78" grpId="0"/>
      <p:bldP spid="79" grpId="0" animBg="1"/>
      <p:bldP spid="83" grpId="0"/>
      <p:bldP spid="89" grpId="0"/>
      <p:bldP spid="9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08441" y="50548"/>
            <a:ext cx="7787368" cy="654264"/>
          </a:xfrm>
        </p:spPr>
        <p:txBody>
          <a:bodyPr>
            <a:normAutofit/>
          </a:bodyPr>
          <a:lstStyle/>
          <a:p>
            <a:pPr algn="l"/>
            <a:r>
              <a:rPr lang="fr-FR" dirty="0"/>
              <a:t>How to </a:t>
            </a:r>
            <a:r>
              <a:rPr lang="fr-FR" dirty="0" err="1"/>
              <a:t>efficiently</a:t>
            </a:r>
            <a:r>
              <a:rPr lang="fr-FR" dirty="0"/>
              <a:t> cluster ?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E3711812-765D-3843-BF86-040D92F2FD6E}"/>
              </a:ext>
            </a:extLst>
          </p:cNvPr>
          <p:cNvSpPr txBox="1">
            <a:spLocks/>
          </p:cNvSpPr>
          <p:nvPr/>
        </p:nvSpPr>
        <p:spPr>
          <a:xfrm>
            <a:off x="379413" y="900747"/>
            <a:ext cx="8267270" cy="933507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42900" indent="-342900" algn="l" rtl="0" eaLnBrk="0" fontAlgn="base" hangingPunct="0">
              <a:spcBef>
                <a:spcPts val="1200"/>
              </a:spcBef>
              <a:spcAft>
                <a:spcPct val="0"/>
              </a:spcAft>
              <a:buChar char="•"/>
              <a:defRPr sz="2400" b="0" i="0">
                <a:solidFill>
                  <a:srgbClr val="494949"/>
                </a:solidFill>
                <a:latin typeface="Avenir Heavy"/>
                <a:ea typeface="ＭＳ Ｐゴシック" charset="-128"/>
                <a:cs typeface="Avenir Heavy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 b="0" i="0">
                <a:solidFill>
                  <a:srgbClr val="494949"/>
                </a:solidFill>
                <a:latin typeface="Avenir Medium"/>
                <a:ea typeface="ＭＳ Ｐゴシック" pitchFamily="-112" charset="-128"/>
                <a:cs typeface="Avenir Medium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0" i="0">
                <a:solidFill>
                  <a:srgbClr val="515151"/>
                </a:solidFill>
                <a:latin typeface="Avenir Book"/>
                <a:ea typeface="ＭＳ Ｐゴシック" pitchFamily="-112" charset="-128"/>
                <a:cs typeface="Avenir Book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Avenir Light"/>
                <a:ea typeface="ＭＳ Ｐゴシック" pitchFamily="-112" charset="-128"/>
                <a:cs typeface="Avenir Ligh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Avenir Light"/>
                <a:ea typeface="ＭＳ Ｐゴシック" pitchFamily="-112" charset="-128"/>
                <a:cs typeface="Avenir Ligh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9pPr>
          </a:lstStyle>
          <a:p>
            <a:pPr eaLnBrk="1" hangingPunct="1">
              <a:lnSpc>
                <a:spcPct val="80000"/>
              </a:lnSpc>
            </a:pPr>
            <a:r>
              <a:rPr lang="fr-FR" sz="2000" kern="0" dirty="0" err="1">
                <a:latin typeface="Avenir Roman" panose="02000503020000020003" pitchFamily="2" charset="0"/>
              </a:rPr>
              <a:t>Obviously</a:t>
            </a:r>
            <a:r>
              <a:rPr lang="fr-FR" sz="2000" kern="0" dirty="0">
                <a:latin typeface="Avenir Roman" panose="02000503020000020003" pitchFamily="2" charset="0"/>
              </a:rPr>
              <a:t>, </a:t>
            </a:r>
            <a:r>
              <a:rPr lang="fr-FR" sz="2000" kern="0" dirty="0" err="1">
                <a:latin typeface="Avenir Roman" panose="02000503020000020003" pitchFamily="2" charset="0"/>
              </a:rPr>
              <a:t>memberships</a:t>
            </a:r>
            <a:r>
              <a:rPr lang="fr-FR" sz="2000" kern="0" dirty="0">
                <a:latin typeface="Avenir Roman" panose="02000503020000020003" pitchFamily="2" charset="0"/>
              </a:rPr>
              <a:t>           and </a:t>
            </a:r>
            <a:r>
              <a:rPr lang="fr-FR" sz="2000" kern="0" dirty="0" err="1">
                <a:latin typeface="Avenir Roman" panose="02000503020000020003" pitchFamily="2" charset="0"/>
              </a:rPr>
              <a:t>centroids</a:t>
            </a:r>
            <a:r>
              <a:rPr lang="fr-FR" sz="2000" kern="0" dirty="0">
                <a:latin typeface="Avenir Roman" panose="02000503020000020003" pitchFamily="2" charset="0"/>
              </a:rPr>
              <a:t>       are </a:t>
            </a:r>
            <a:r>
              <a:rPr lang="fr-FR" sz="2000" kern="0" dirty="0" err="1">
                <a:latin typeface="Avenir Roman" panose="02000503020000020003" pitchFamily="2" charset="0"/>
              </a:rPr>
              <a:t>correlated</a:t>
            </a:r>
            <a:endParaRPr lang="fr-FR" sz="2000" kern="0" dirty="0">
              <a:latin typeface="Avenir Roman" panose="02000503020000020003" pitchFamily="2" charset="0"/>
            </a:endParaRPr>
          </a:p>
          <a:p>
            <a:pPr eaLnBrk="1" hangingPunct="1">
              <a:lnSpc>
                <a:spcPct val="80000"/>
              </a:lnSpc>
            </a:pPr>
            <a:r>
              <a:rPr lang="fr-FR" sz="2000" kern="0" dirty="0">
                <a:latin typeface="Avenir Roman" panose="02000503020000020003" pitchFamily="2" charset="0"/>
              </a:rPr>
              <a:t>It </a:t>
            </a:r>
            <a:r>
              <a:rPr lang="fr-FR" sz="2000" kern="0" dirty="0" err="1">
                <a:latin typeface="Avenir Roman" panose="02000503020000020003" pitchFamily="2" charset="0"/>
              </a:rPr>
              <a:t>seems</a:t>
            </a:r>
            <a:r>
              <a:rPr lang="fr-FR" sz="2000" kern="0" dirty="0">
                <a:latin typeface="Avenir Roman" panose="02000503020000020003" pitchFamily="2" charset="0"/>
              </a:rPr>
              <a:t> </a:t>
            </a:r>
            <a:r>
              <a:rPr lang="fr-FR" sz="2000" kern="0" dirty="0" err="1">
                <a:latin typeface="Avenir Roman" panose="02000503020000020003" pitchFamily="2" charset="0"/>
              </a:rPr>
              <a:t>that</a:t>
            </a:r>
            <a:r>
              <a:rPr lang="fr-FR" sz="2000" kern="0" dirty="0">
                <a:latin typeface="Avenir Roman" panose="02000503020000020003" pitchFamily="2" charset="0"/>
              </a:rPr>
              <a:t> </a:t>
            </a:r>
            <a:r>
              <a:rPr lang="fr-FR" sz="2000" kern="0" dirty="0" err="1">
                <a:latin typeface="Avenir Roman" panose="02000503020000020003" pitchFamily="2" charset="0"/>
              </a:rPr>
              <a:t>we</a:t>
            </a:r>
            <a:r>
              <a:rPr lang="fr-FR" sz="2000" kern="0" dirty="0">
                <a:latin typeface="Avenir Roman" panose="02000503020000020003" pitchFamily="2" charset="0"/>
              </a:rPr>
              <a:t> have an </a:t>
            </a:r>
            <a:r>
              <a:rPr lang="fr-FR" sz="2000" kern="0" dirty="0" err="1">
                <a:latin typeface="Avenir Roman" panose="02000503020000020003" pitchFamily="2" charset="0"/>
              </a:rPr>
              <a:t>alternating</a:t>
            </a:r>
            <a:r>
              <a:rPr lang="fr-FR" sz="2000" kern="0" dirty="0">
                <a:latin typeface="Avenir Roman" panose="02000503020000020003" pitchFamily="2" charset="0"/>
              </a:rPr>
              <a:t> </a:t>
            </a:r>
            <a:r>
              <a:rPr lang="fr-FR" sz="2000" kern="0" dirty="0" err="1">
                <a:latin typeface="Avenir Roman" panose="02000503020000020003" pitchFamily="2" charset="0"/>
              </a:rPr>
              <a:t>problem</a:t>
            </a:r>
            <a:r>
              <a:rPr lang="fr-FR" sz="2000" kern="0" dirty="0">
                <a:latin typeface="Avenir Roman" panose="02000503020000020003" pitchFamily="2" charset="0"/>
              </a:rPr>
              <a:t> </a:t>
            </a:r>
            <a:r>
              <a:rPr lang="fr-FR" sz="2000" kern="0" dirty="0" err="1">
                <a:latin typeface="Avenir Roman" panose="02000503020000020003" pitchFamily="2" charset="0"/>
              </a:rPr>
              <a:t>definition</a:t>
            </a:r>
            <a:endParaRPr lang="fr-FR" sz="2000" i="1" kern="0" dirty="0">
              <a:latin typeface="Avenir Roman" panose="02000503020000020003" pitchFamily="2" charset="0"/>
            </a:endParaRP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DB595446-1BB2-1547-A73F-2F8EE9A18D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1258" y="983802"/>
            <a:ext cx="537805" cy="234205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737D4C9C-868E-A141-9C11-E264A8E09E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1562" y="897059"/>
            <a:ext cx="312274" cy="320948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6181272A-1BA8-6E4D-BC30-4454C5BF2E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2286" y="3345970"/>
            <a:ext cx="3356943" cy="581176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2912C32C-0D1B-A54F-8810-876C3A625E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4297" y="2002992"/>
            <a:ext cx="2239539" cy="717599"/>
          </a:xfrm>
          <a:prstGeom prst="rect">
            <a:avLst/>
          </a:prstGeom>
        </p:spPr>
      </p:pic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0A7B9A71-73E7-D849-9CBE-DA30B7AEE7FC}"/>
              </a:ext>
            </a:extLst>
          </p:cNvPr>
          <p:cNvSpPr txBox="1">
            <a:spLocks/>
          </p:cNvSpPr>
          <p:nvPr/>
        </p:nvSpPr>
        <p:spPr>
          <a:xfrm>
            <a:off x="379413" y="1655021"/>
            <a:ext cx="8267270" cy="2860273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42900" indent="-342900" algn="l" rtl="0" eaLnBrk="0" fontAlgn="base" hangingPunct="0">
              <a:spcBef>
                <a:spcPts val="1200"/>
              </a:spcBef>
              <a:spcAft>
                <a:spcPct val="0"/>
              </a:spcAft>
              <a:buChar char="•"/>
              <a:defRPr sz="2400" b="0" i="0">
                <a:solidFill>
                  <a:srgbClr val="494949"/>
                </a:solidFill>
                <a:latin typeface="Avenir Heavy"/>
                <a:ea typeface="ＭＳ Ｐゴシック" charset="-128"/>
                <a:cs typeface="Avenir Heavy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 b="0" i="0">
                <a:solidFill>
                  <a:srgbClr val="494949"/>
                </a:solidFill>
                <a:latin typeface="Avenir Medium"/>
                <a:ea typeface="ＭＳ Ｐゴシック" pitchFamily="-112" charset="-128"/>
                <a:cs typeface="Avenir Medium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0" i="0">
                <a:solidFill>
                  <a:srgbClr val="515151"/>
                </a:solidFill>
                <a:latin typeface="Avenir Book"/>
                <a:ea typeface="ＭＳ Ｐゴシック" pitchFamily="-112" charset="-128"/>
                <a:cs typeface="Avenir Book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Avenir Light"/>
                <a:ea typeface="ＭＳ Ｐゴシック" pitchFamily="-112" charset="-128"/>
                <a:cs typeface="Avenir Ligh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Avenir Light"/>
                <a:ea typeface="ＭＳ Ｐゴシック" pitchFamily="-112" charset="-128"/>
                <a:cs typeface="Avenir Ligh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9pPr>
          </a:lstStyle>
          <a:p>
            <a:pPr marL="457200" indent="-457200" eaLnBrk="1" hangingPunct="1">
              <a:buFont typeface="+mj-lt"/>
              <a:buAutoNum type="arabicPeriod"/>
            </a:pPr>
            <a:r>
              <a:rPr lang="fr-FR" sz="2000" kern="0" dirty="0" err="1">
                <a:latin typeface="Avenir Roman" panose="02000503020000020003" pitchFamily="2" charset="0"/>
              </a:rPr>
              <a:t>Knowing</a:t>
            </a:r>
            <a:r>
              <a:rPr lang="fr-FR" sz="2000" kern="0" dirty="0">
                <a:latin typeface="Avenir Roman" panose="02000503020000020003" pitchFamily="2" charset="0"/>
              </a:rPr>
              <a:t> the </a:t>
            </a:r>
            <a:r>
              <a:rPr lang="fr-FR" sz="2000" kern="0" dirty="0" err="1">
                <a:latin typeface="Avenir Roman" panose="02000503020000020003" pitchFamily="2" charset="0"/>
              </a:rPr>
              <a:t>memberships</a:t>
            </a:r>
            <a:r>
              <a:rPr lang="fr-FR" sz="2000" kern="0" dirty="0">
                <a:latin typeface="Avenir Roman" panose="02000503020000020003" pitchFamily="2" charset="0"/>
              </a:rPr>
              <a:t> </a:t>
            </a:r>
          </a:p>
          <a:p>
            <a:pPr marL="457200" indent="-457200" eaLnBrk="1" hangingPunct="1">
              <a:buFont typeface="+mj-lt"/>
              <a:buAutoNum type="arabicPeriod"/>
            </a:pPr>
            <a:endParaRPr lang="fr-FR" sz="1400" i="1" kern="0" dirty="0">
              <a:latin typeface="Avenir Roman" panose="02000503020000020003" pitchFamily="2" charset="0"/>
            </a:endParaRPr>
          </a:p>
          <a:p>
            <a:pPr marL="457200" indent="-457200" eaLnBrk="1" hangingPunct="1">
              <a:buFont typeface="+mj-lt"/>
              <a:buAutoNum type="arabicPeriod"/>
            </a:pPr>
            <a:endParaRPr lang="fr-FR" sz="1200" i="1" kern="0" dirty="0">
              <a:latin typeface="Avenir Roman" panose="02000503020000020003" pitchFamily="2" charset="0"/>
            </a:endParaRPr>
          </a:p>
          <a:p>
            <a:pPr marL="457200" indent="-457200" eaLnBrk="1" hangingPunct="1">
              <a:buFont typeface="+mj-lt"/>
              <a:buAutoNum type="arabicPeriod"/>
            </a:pPr>
            <a:r>
              <a:rPr lang="fr-FR" sz="2000" i="1" kern="0" dirty="0" err="1">
                <a:latin typeface="Avenir Roman" panose="02000503020000020003" pitchFamily="2" charset="0"/>
              </a:rPr>
              <a:t>Knowing</a:t>
            </a:r>
            <a:r>
              <a:rPr lang="fr-FR" sz="2000" i="1" kern="0" dirty="0">
                <a:latin typeface="Avenir Roman" panose="02000503020000020003" pitchFamily="2" charset="0"/>
              </a:rPr>
              <a:t> the </a:t>
            </a:r>
            <a:r>
              <a:rPr lang="fr-FR" sz="2000" i="1" kern="0" dirty="0" err="1">
                <a:latin typeface="Avenir Roman" panose="02000503020000020003" pitchFamily="2" charset="0"/>
              </a:rPr>
              <a:t>centroids</a:t>
            </a:r>
            <a:endParaRPr lang="fr-FR" sz="2000" i="1" kern="0" dirty="0">
              <a:latin typeface="Avenir Roman" panose="02000503020000020003" pitchFamily="2" charset="0"/>
            </a:endParaRP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2A8E32FA-B01E-9E4F-B375-95B3119D1B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4481" y="1782098"/>
            <a:ext cx="537805" cy="234205"/>
          </a:xfrm>
          <a:prstGeom prst="rect">
            <a:avLst/>
          </a:prstGeom>
        </p:spPr>
      </p:pic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C78A2D9F-9292-D94C-8C8E-27808C6912BA}"/>
              </a:ext>
            </a:extLst>
          </p:cNvPr>
          <p:cNvSpPr txBox="1">
            <a:spLocks/>
          </p:cNvSpPr>
          <p:nvPr/>
        </p:nvSpPr>
        <p:spPr>
          <a:xfrm>
            <a:off x="1299685" y="2214383"/>
            <a:ext cx="8267270" cy="933507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42900" indent="-342900" algn="l" rtl="0" eaLnBrk="0" fontAlgn="base" hangingPunct="0">
              <a:spcBef>
                <a:spcPts val="1200"/>
              </a:spcBef>
              <a:spcAft>
                <a:spcPct val="0"/>
              </a:spcAft>
              <a:buChar char="•"/>
              <a:defRPr sz="2400" b="0" i="0">
                <a:solidFill>
                  <a:srgbClr val="494949"/>
                </a:solidFill>
                <a:latin typeface="Avenir Heavy"/>
                <a:ea typeface="ＭＳ Ｐゴシック" charset="-128"/>
                <a:cs typeface="Avenir Heavy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 b="0" i="0">
                <a:solidFill>
                  <a:srgbClr val="494949"/>
                </a:solidFill>
                <a:latin typeface="Avenir Medium"/>
                <a:ea typeface="ＭＳ Ｐゴシック" pitchFamily="-112" charset="-128"/>
                <a:cs typeface="Avenir Medium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0" i="0">
                <a:solidFill>
                  <a:srgbClr val="515151"/>
                </a:solidFill>
                <a:latin typeface="Avenir Book"/>
                <a:ea typeface="ＭＳ Ｐゴシック" pitchFamily="-112" charset="-128"/>
                <a:cs typeface="Avenir Book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Avenir Light"/>
                <a:ea typeface="ＭＳ Ｐゴシック" pitchFamily="-112" charset="-128"/>
                <a:cs typeface="Avenir Ligh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Avenir Light"/>
                <a:ea typeface="ＭＳ Ｐゴシック" pitchFamily="-112" charset="-128"/>
                <a:cs typeface="Avenir Ligh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9pPr>
          </a:lstStyle>
          <a:p>
            <a:pPr marL="0" indent="0" eaLnBrk="1" hangingPunct="1">
              <a:lnSpc>
                <a:spcPct val="80000"/>
              </a:lnSpc>
              <a:buNone/>
            </a:pPr>
            <a:r>
              <a:rPr lang="fr-FR" sz="2000" i="1" kern="0" dirty="0" err="1">
                <a:latin typeface="Avenir Roman" panose="02000503020000020003" pitchFamily="2" charset="0"/>
              </a:rPr>
              <a:t>We</a:t>
            </a:r>
            <a:r>
              <a:rPr lang="fr-FR" sz="2000" i="1" kern="0" dirty="0">
                <a:latin typeface="Avenir Roman" panose="02000503020000020003" pitchFamily="2" charset="0"/>
              </a:rPr>
              <a:t> </a:t>
            </a:r>
            <a:r>
              <a:rPr lang="fr-FR" sz="2000" i="1" kern="0" dirty="0" err="1">
                <a:latin typeface="Avenir Roman" panose="02000503020000020003" pitchFamily="2" charset="0"/>
              </a:rPr>
              <a:t>compute</a:t>
            </a:r>
            <a:r>
              <a:rPr lang="fr-FR" sz="2000" i="1" kern="0" dirty="0">
                <a:latin typeface="Avenir Roman" panose="02000503020000020003" pitchFamily="2" charset="0"/>
              </a:rPr>
              <a:t> </a:t>
            </a:r>
            <a:r>
              <a:rPr lang="fr-FR" sz="2000" i="1" kern="0" dirty="0" err="1">
                <a:latin typeface="Avenir Roman" panose="02000503020000020003" pitchFamily="2" charset="0"/>
              </a:rPr>
              <a:t>centroids</a:t>
            </a:r>
            <a:endParaRPr lang="fr-FR" sz="2000" i="1" kern="0" dirty="0">
              <a:latin typeface="Avenir Roman" panose="02000503020000020003" pitchFamily="2" charset="0"/>
            </a:endParaRPr>
          </a:p>
        </p:txBody>
      </p:sp>
      <p:pic>
        <p:nvPicPr>
          <p:cNvPr id="22" name="Image 21">
            <a:extLst>
              <a:ext uri="{FF2B5EF4-FFF2-40B4-BE49-F238E27FC236}">
                <a16:creationId xmlns:a16="http://schemas.microsoft.com/office/drawing/2014/main" id="{948C5EB4-B616-1D49-A7B4-FAAA65E44B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5121" y="2868340"/>
            <a:ext cx="312274" cy="320948"/>
          </a:xfrm>
          <a:prstGeom prst="rect">
            <a:avLst/>
          </a:prstGeom>
        </p:spPr>
      </p:pic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FC842D1E-4BA8-354B-84D1-F1D96E5669BD}"/>
              </a:ext>
            </a:extLst>
          </p:cNvPr>
          <p:cNvSpPr txBox="1">
            <a:spLocks/>
          </p:cNvSpPr>
          <p:nvPr/>
        </p:nvSpPr>
        <p:spPr>
          <a:xfrm>
            <a:off x="1299685" y="3443964"/>
            <a:ext cx="8267270" cy="933507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42900" indent="-342900" algn="l" rtl="0" eaLnBrk="0" fontAlgn="base" hangingPunct="0">
              <a:spcBef>
                <a:spcPts val="1200"/>
              </a:spcBef>
              <a:spcAft>
                <a:spcPct val="0"/>
              </a:spcAft>
              <a:buChar char="•"/>
              <a:defRPr sz="2400" b="0" i="0">
                <a:solidFill>
                  <a:srgbClr val="494949"/>
                </a:solidFill>
                <a:latin typeface="Avenir Heavy"/>
                <a:ea typeface="ＭＳ Ｐゴシック" charset="-128"/>
                <a:cs typeface="Avenir Heavy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 b="0" i="0">
                <a:solidFill>
                  <a:srgbClr val="494949"/>
                </a:solidFill>
                <a:latin typeface="Avenir Medium"/>
                <a:ea typeface="ＭＳ Ｐゴシック" pitchFamily="-112" charset="-128"/>
                <a:cs typeface="Avenir Medium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0" i="0">
                <a:solidFill>
                  <a:srgbClr val="515151"/>
                </a:solidFill>
                <a:latin typeface="Avenir Book"/>
                <a:ea typeface="ＭＳ Ｐゴシック" pitchFamily="-112" charset="-128"/>
                <a:cs typeface="Avenir Book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Avenir Light"/>
                <a:ea typeface="ＭＳ Ｐゴシック" pitchFamily="-112" charset="-128"/>
                <a:cs typeface="Avenir Ligh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Avenir Light"/>
                <a:ea typeface="ＭＳ Ｐゴシック" pitchFamily="-112" charset="-128"/>
                <a:cs typeface="Avenir Ligh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9pPr>
          </a:lstStyle>
          <a:p>
            <a:pPr marL="0" indent="0" eaLnBrk="1" hangingPunct="1">
              <a:lnSpc>
                <a:spcPct val="80000"/>
              </a:lnSpc>
              <a:buNone/>
            </a:pPr>
            <a:r>
              <a:rPr lang="fr-FR" sz="2000" i="1" kern="0" dirty="0" err="1">
                <a:latin typeface="Avenir Roman" panose="02000503020000020003" pitchFamily="2" charset="0"/>
              </a:rPr>
              <a:t>We</a:t>
            </a:r>
            <a:r>
              <a:rPr lang="fr-FR" sz="2000" i="1" kern="0" dirty="0">
                <a:latin typeface="Avenir Roman" panose="02000503020000020003" pitchFamily="2" charset="0"/>
              </a:rPr>
              <a:t> </a:t>
            </a:r>
            <a:r>
              <a:rPr lang="fr-FR" sz="2000" i="1" kern="0" dirty="0" err="1">
                <a:latin typeface="Avenir Roman" panose="02000503020000020003" pitchFamily="2" charset="0"/>
              </a:rPr>
              <a:t>compute</a:t>
            </a:r>
            <a:r>
              <a:rPr lang="fr-FR" sz="2000" i="1" kern="0" dirty="0">
                <a:latin typeface="Avenir Roman" panose="02000503020000020003" pitchFamily="2" charset="0"/>
              </a:rPr>
              <a:t> </a:t>
            </a:r>
            <a:r>
              <a:rPr lang="fr-FR" sz="2000" i="1" kern="0" dirty="0" err="1">
                <a:latin typeface="Avenir Roman" panose="02000503020000020003" pitchFamily="2" charset="0"/>
              </a:rPr>
              <a:t>memberships</a:t>
            </a:r>
            <a:endParaRPr lang="fr-FR" sz="2000" i="1" kern="0" dirty="0">
              <a:latin typeface="Avenir Roman" panose="02000503020000020003" pitchFamily="2" charset="0"/>
            </a:endParaRP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578B1BA9-8D2E-6D4C-8251-EDDE3595A4FE}"/>
              </a:ext>
            </a:extLst>
          </p:cNvPr>
          <p:cNvSpPr txBox="1">
            <a:spLocks/>
          </p:cNvSpPr>
          <p:nvPr/>
        </p:nvSpPr>
        <p:spPr>
          <a:xfrm>
            <a:off x="408441" y="4116867"/>
            <a:ext cx="8267270" cy="136431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42900" indent="-342900" algn="l" rtl="0" eaLnBrk="0" fontAlgn="base" hangingPunct="0">
              <a:spcBef>
                <a:spcPts val="1200"/>
              </a:spcBef>
              <a:spcAft>
                <a:spcPct val="0"/>
              </a:spcAft>
              <a:buChar char="•"/>
              <a:defRPr sz="2400" b="0" i="0">
                <a:solidFill>
                  <a:srgbClr val="494949"/>
                </a:solidFill>
                <a:latin typeface="Avenir Heavy"/>
                <a:ea typeface="ＭＳ Ｐゴシック" charset="-128"/>
                <a:cs typeface="Avenir Heavy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 b="0" i="0">
                <a:solidFill>
                  <a:srgbClr val="494949"/>
                </a:solidFill>
                <a:latin typeface="Avenir Medium"/>
                <a:ea typeface="ＭＳ Ｐゴシック" pitchFamily="-112" charset="-128"/>
                <a:cs typeface="Avenir Medium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0" i="0">
                <a:solidFill>
                  <a:srgbClr val="515151"/>
                </a:solidFill>
                <a:latin typeface="Avenir Book"/>
                <a:ea typeface="ＭＳ Ｐゴシック" pitchFamily="-112" charset="-128"/>
                <a:cs typeface="Avenir Book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Avenir Light"/>
                <a:ea typeface="ＭＳ Ｐゴシック" pitchFamily="-112" charset="-128"/>
                <a:cs typeface="Avenir Ligh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Avenir Light"/>
                <a:ea typeface="ＭＳ Ｐゴシック" pitchFamily="-112" charset="-128"/>
                <a:cs typeface="Avenir Ligh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9pPr>
          </a:lstStyle>
          <a:p>
            <a:pPr eaLnBrk="1" hangingPunct="1">
              <a:lnSpc>
                <a:spcPct val="80000"/>
              </a:lnSpc>
            </a:pPr>
            <a:r>
              <a:rPr lang="fr-FR" sz="2000" kern="0" dirty="0">
                <a:latin typeface="Avenir Roman" panose="02000503020000020003" pitchFamily="2" charset="0"/>
              </a:rPr>
              <a:t>This </a:t>
            </a:r>
            <a:r>
              <a:rPr lang="fr-FR" sz="2000" kern="0" dirty="0" err="1">
                <a:latin typeface="Avenir Roman" panose="02000503020000020003" pitchFamily="2" charset="0"/>
              </a:rPr>
              <a:t>can</a:t>
            </a:r>
            <a:r>
              <a:rPr lang="fr-FR" sz="2000" kern="0" dirty="0">
                <a:latin typeface="Avenir Roman" panose="02000503020000020003" pitchFamily="2" charset="0"/>
              </a:rPr>
              <a:t> </a:t>
            </a:r>
            <a:r>
              <a:rPr lang="fr-FR" sz="2000" kern="0" dirty="0" err="1">
                <a:latin typeface="Avenir Roman" panose="02000503020000020003" pitchFamily="2" charset="0"/>
              </a:rPr>
              <a:t>be</a:t>
            </a:r>
            <a:r>
              <a:rPr lang="fr-FR" sz="2000" kern="0" dirty="0">
                <a:latin typeface="Avenir Roman" panose="02000503020000020003" pitchFamily="2" charset="0"/>
              </a:rPr>
              <a:t> </a:t>
            </a:r>
            <a:r>
              <a:rPr lang="fr-FR" sz="2000" kern="0" dirty="0" err="1">
                <a:latin typeface="Avenir Roman" panose="02000503020000020003" pitchFamily="2" charset="0"/>
              </a:rPr>
              <a:t>solved</a:t>
            </a:r>
            <a:r>
              <a:rPr lang="fr-FR" sz="2000" kern="0" dirty="0">
                <a:latin typeface="Avenir Roman" panose="02000503020000020003" pitchFamily="2" charset="0"/>
              </a:rPr>
              <a:t> by an </a:t>
            </a:r>
            <a:r>
              <a:rPr lang="fr-FR" sz="2000" kern="0" dirty="0" err="1">
                <a:latin typeface="Avenir Roman" panose="02000503020000020003" pitchFamily="2" charset="0"/>
              </a:rPr>
              <a:t>iterative</a:t>
            </a:r>
            <a:r>
              <a:rPr lang="fr-FR" sz="2000" kern="0" dirty="0">
                <a:latin typeface="Avenir Roman" panose="02000503020000020003" pitchFamily="2" charset="0"/>
              </a:rPr>
              <a:t> </a:t>
            </a:r>
            <a:r>
              <a:rPr lang="fr-FR" sz="2000" kern="0" dirty="0" err="1">
                <a:latin typeface="Avenir Roman" panose="02000503020000020003" pitchFamily="2" charset="0"/>
              </a:rPr>
              <a:t>algorithm</a:t>
            </a:r>
            <a:endParaRPr lang="fr-FR" sz="2000" kern="0" dirty="0">
              <a:latin typeface="Avenir Roman" panose="02000503020000020003" pitchFamily="2" charset="0"/>
            </a:endParaRPr>
          </a:p>
          <a:p>
            <a:pPr eaLnBrk="1" hangingPunct="1">
              <a:lnSpc>
                <a:spcPct val="80000"/>
              </a:lnSpc>
            </a:pPr>
            <a:r>
              <a:rPr lang="fr-FR" sz="2000" i="1" kern="0" dirty="0" err="1">
                <a:latin typeface="Avenir Roman" panose="02000503020000020003" pitchFamily="2" charset="0"/>
              </a:rPr>
              <a:t>Starts</a:t>
            </a:r>
            <a:r>
              <a:rPr lang="fr-FR" sz="2000" i="1" kern="0" dirty="0">
                <a:latin typeface="Avenir Roman" panose="02000503020000020003" pitchFamily="2" charset="0"/>
              </a:rPr>
              <a:t> </a:t>
            </a:r>
            <a:r>
              <a:rPr lang="fr-FR" sz="2000" i="1" kern="0" dirty="0" err="1">
                <a:latin typeface="Avenir Roman" panose="02000503020000020003" pitchFamily="2" charset="0"/>
              </a:rPr>
              <a:t>from</a:t>
            </a:r>
            <a:r>
              <a:rPr lang="fr-FR" sz="2000" i="1" kern="0" dirty="0">
                <a:latin typeface="Avenir Roman" panose="02000503020000020003" pitchFamily="2" charset="0"/>
              </a:rPr>
              <a:t> a </a:t>
            </a:r>
            <a:r>
              <a:rPr lang="fr-FR" sz="2000" i="1" kern="0" dirty="0" err="1">
                <a:latin typeface="Avenir Roman" panose="02000503020000020003" pitchFamily="2" charset="0"/>
              </a:rPr>
              <a:t>random</a:t>
            </a:r>
            <a:r>
              <a:rPr lang="fr-FR" sz="2000" i="1" kern="0" dirty="0">
                <a:latin typeface="Avenir Roman" panose="02000503020000020003" pitchFamily="2" charset="0"/>
              </a:rPr>
              <a:t> cluster position </a:t>
            </a:r>
            <a:r>
              <a:rPr lang="fr-FR" sz="2000" i="1" kern="0" dirty="0" err="1">
                <a:latin typeface="Avenir Roman" panose="02000503020000020003" pitchFamily="2" charset="0"/>
              </a:rPr>
              <a:t>initialization</a:t>
            </a:r>
            <a:endParaRPr lang="fr-FR" sz="2000" i="1" kern="0" dirty="0">
              <a:latin typeface="Avenir Roman" panose="02000503020000020003" pitchFamily="2" charset="0"/>
            </a:endParaRPr>
          </a:p>
          <a:p>
            <a:pPr eaLnBrk="1" hangingPunct="1">
              <a:lnSpc>
                <a:spcPct val="80000"/>
              </a:lnSpc>
            </a:pPr>
            <a:r>
              <a:rPr lang="fr-FR" sz="2000" i="1" kern="0" dirty="0" err="1">
                <a:latin typeface="Avenir Roman" panose="02000503020000020003" pitchFamily="2" charset="0"/>
              </a:rPr>
              <a:t>Alternates</a:t>
            </a:r>
            <a:r>
              <a:rPr lang="fr-FR" sz="2000" i="1" kern="0" dirty="0">
                <a:latin typeface="Avenir Roman" panose="02000503020000020003" pitchFamily="2" charset="0"/>
              </a:rPr>
              <a:t> </a:t>
            </a:r>
            <a:r>
              <a:rPr lang="fr-FR" sz="2000" i="1" kern="0" dirty="0" err="1">
                <a:latin typeface="Avenir Roman" panose="02000503020000020003" pitchFamily="2" charset="0"/>
              </a:rPr>
              <a:t>between</a:t>
            </a:r>
            <a:r>
              <a:rPr lang="fr-FR" sz="2000" i="1" kern="0" dirty="0">
                <a:latin typeface="Avenir Roman" panose="02000503020000020003" pitchFamily="2" charset="0"/>
              </a:rPr>
              <a:t> the </a:t>
            </a:r>
            <a:r>
              <a:rPr lang="fr-FR" sz="2000" i="1" kern="0" dirty="0" err="1">
                <a:latin typeface="Avenir Roman" panose="02000503020000020003" pitchFamily="2" charset="0"/>
              </a:rPr>
              <a:t>two</a:t>
            </a:r>
            <a:r>
              <a:rPr lang="fr-FR" sz="2000" i="1" kern="0" dirty="0">
                <a:latin typeface="Avenir Roman" panose="02000503020000020003" pitchFamily="2" charset="0"/>
              </a:rPr>
              <a:t> types of updates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1A111D58-DCF7-3C4F-B65A-8C73FE01E3F9}"/>
              </a:ext>
            </a:extLst>
          </p:cNvPr>
          <p:cNvSpPr txBox="1">
            <a:spLocks/>
          </p:cNvSpPr>
          <p:nvPr/>
        </p:nvSpPr>
        <p:spPr>
          <a:xfrm>
            <a:off x="1023259" y="5565654"/>
            <a:ext cx="7307942" cy="390819"/>
          </a:xfrm>
          <a:prstGeom prst="rect">
            <a:avLst/>
          </a:prstGeom>
        </p:spPr>
        <p:txBody>
          <a:bodyPr vert="horz">
            <a:noAutofit/>
          </a:bodyPr>
          <a:lstStyle>
            <a:lvl1pPr marL="342900" indent="-342900" algn="l" rtl="0" eaLnBrk="0" fontAlgn="base" hangingPunct="0">
              <a:spcBef>
                <a:spcPts val="1200"/>
              </a:spcBef>
              <a:spcAft>
                <a:spcPct val="0"/>
              </a:spcAft>
              <a:buChar char="•"/>
              <a:defRPr sz="2400" b="0" i="0">
                <a:solidFill>
                  <a:srgbClr val="494949"/>
                </a:solidFill>
                <a:latin typeface="Avenir Heavy"/>
                <a:ea typeface="ＭＳ Ｐゴシック" charset="-128"/>
                <a:cs typeface="Avenir Heavy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 b="0" i="0">
                <a:solidFill>
                  <a:srgbClr val="494949"/>
                </a:solidFill>
                <a:latin typeface="Avenir Medium"/>
                <a:ea typeface="ＭＳ Ｐゴシック" pitchFamily="-112" charset="-128"/>
                <a:cs typeface="Avenir Medium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0" i="0">
                <a:solidFill>
                  <a:srgbClr val="515151"/>
                </a:solidFill>
                <a:latin typeface="Avenir Book"/>
                <a:ea typeface="ＭＳ Ｐゴシック" pitchFamily="-112" charset="-128"/>
                <a:cs typeface="Avenir Book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Avenir Light"/>
                <a:ea typeface="ＭＳ Ｐゴシック" pitchFamily="-112" charset="-128"/>
                <a:cs typeface="Avenir Ligh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Avenir Light"/>
                <a:ea typeface="ＭＳ Ｐゴシック" pitchFamily="-112" charset="-128"/>
                <a:cs typeface="Avenir Ligh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9pPr>
          </a:lstStyle>
          <a:p>
            <a:pPr marL="0" indent="0" eaLnBrk="1" hangingPunct="1">
              <a:lnSpc>
                <a:spcPct val="80000"/>
              </a:lnSpc>
              <a:buNone/>
            </a:pPr>
            <a:r>
              <a:rPr lang="fr-FR" sz="3200" i="1" kern="0" dirty="0" err="1">
                <a:latin typeface="Avenir Roman" panose="02000503020000020003" pitchFamily="2" charset="0"/>
              </a:rPr>
              <a:t>Seminal</a:t>
            </a:r>
            <a:r>
              <a:rPr lang="fr-FR" sz="3200" i="1" kern="0" dirty="0">
                <a:latin typeface="Avenir Roman" panose="02000503020000020003" pitchFamily="2" charset="0"/>
              </a:rPr>
              <a:t> </a:t>
            </a:r>
            <a:r>
              <a:rPr lang="fr-FR" sz="3200" b="1" i="1" kern="0" dirty="0">
                <a:latin typeface="Avenir Roman" panose="02000503020000020003" pitchFamily="2" charset="0"/>
              </a:rPr>
              <a:t>K-</a:t>
            </a:r>
            <a:r>
              <a:rPr lang="fr-FR" sz="3200" b="1" i="1" kern="0" dirty="0" err="1">
                <a:latin typeface="Avenir Roman" panose="02000503020000020003" pitchFamily="2" charset="0"/>
              </a:rPr>
              <a:t>Means</a:t>
            </a:r>
            <a:r>
              <a:rPr lang="fr-FR" sz="3200" b="1" i="1" kern="0" dirty="0">
                <a:latin typeface="Avenir Roman" panose="02000503020000020003" pitchFamily="2" charset="0"/>
              </a:rPr>
              <a:t> </a:t>
            </a:r>
            <a:r>
              <a:rPr lang="fr-FR" sz="3200" b="1" i="1" kern="0" dirty="0" err="1">
                <a:latin typeface="Avenir Roman" panose="02000503020000020003" pitchFamily="2" charset="0"/>
              </a:rPr>
              <a:t>clustering</a:t>
            </a:r>
            <a:r>
              <a:rPr lang="fr-FR" sz="3200" b="1" i="1" kern="0" dirty="0">
                <a:latin typeface="Avenir Roman" panose="02000503020000020003" pitchFamily="2" charset="0"/>
              </a:rPr>
              <a:t> </a:t>
            </a:r>
            <a:r>
              <a:rPr lang="fr-FR" sz="3200" i="1" kern="0" dirty="0" err="1">
                <a:latin typeface="Avenir Roman" panose="02000503020000020003" pitchFamily="2" charset="0"/>
              </a:rPr>
              <a:t>algorithm</a:t>
            </a:r>
            <a:endParaRPr lang="fr-FR" sz="3200" i="1" kern="0" dirty="0">
              <a:latin typeface="Avenir Roman" panose="02000503020000020003" pitchFamily="2" charset="0"/>
            </a:endParaRP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7C086139-7449-4E4B-9B08-1B665D12AAF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>
                <a:solidFill>
                  <a:srgbClr val="000000"/>
                </a:solidFill>
              </a:rPr>
              <a:t>P. Esling - Music Machine Learning</a:t>
            </a:r>
            <a:endParaRPr lang="fr-FR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9142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1" grpId="0"/>
      <p:bldP spid="23" grpId="0"/>
      <p:bldP spid="24" grpId="0"/>
      <p:bldP spid="2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97699" y="39253"/>
            <a:ext cx="7787368" cy="654264"/>
          </a:xfrm>
        </p:spPr>
        <p:txBody>
          <a:bodyPr>
            <a:normAutofit/>
          </a:bodyPr>
          <a:lstStyle/>
          <a:p>
            <a:pPr algn="l"/>
            <a:r>
              <a:rPr lang="fr-FR" dirty="0"/>
              <a:t>K-</a:t>
            </a:r>
            <a:r>
              <a:rPr lang="fr-FR" dirty="0" err="1"/>
              <a:t>Means</a:t>
            </a:r>
            <a:r>
              <a:rPr lang="fr-FR" dirty="0"/>
              <a:t> for </a:t>
            </a:r>
            <a:r>
              <a:rPr lang="fr-FR" dirty="0" err="1"/>
              <a:t>clustering</a:t>
            </a:r>
            <a:endParaRPr lang="fr-FR" dirty="0"/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>
          <a:xfrm>
            <a:off x="2352833" y="1584789"/>
            <a:ext cx="4018201" cy="13933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0" lvl="1" indent="-457200">
              <a:buFont typeface="+mj-lt"/>
              <a:buAutoNum type="arabicPeriod"/>
            </a:pPr>
            <a:r>
              <a:rPr lang="en-US" sz="2000" dirty="0">
                <a:solidFill>
                  <a:srgbClr val="000000"/>
                </a:solidFill>
                <a:latin typeface="Avenir Roman" panose="02000503020000020003" pitchFamily="2" charset="0"/>
              </a:rPr>
              <a:t>Start with a random guess of cluster centers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>
                <a:latin typeface="Avenir Roman" panose="02000503020000020003" pitchFamily="2" charset="0"/>
              </a:rPr>
              <a:t>Determine membership of each data points</a:t>
            </a:r>
            <a:r>
              <a:rPr lang="en-US" sz="2000" dirty="0">
                <a:solidFill>
                  <a:srgbClr val="FF0000"/>
                </a:solidFill>
                <a:latin typeface="Avenir Roman" panose="02000503020000020003" pitchFamily="2" charset="0"/>
              </a:rPr>
              <a:t> 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4C1DD415-6DDC-404A-AD54-D1CEC443C81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06" t="14366" r="10972" b="12183"/>
          <a:stretch/>
        </p:blipFill>
        <p:spPr>
          <a:xfrm>
            <a:off x="537312" y="1441988"/>
            <a:ext cx="2048873" cy="166716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9C1EA8AD-534F-5446-B85E-9AECF3C9F5F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13" t="12452" r="11128" b="14280"/>
          <a:stretch/>
        </p:blipFill>
        <p:spPr>
          <a:xfrm>
            <a:off x="773344" y="4501030"/>
            <a:ext cx="1728357" cy="140779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CBE6E438-6755-CF47-8C0E-8BEE7D0BB53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03" t="13430" r="9871" b="14781"/>
          <a:stretch/>
        </p:blipFill>
        <p:spPr>
          <a:xfrm>
            <a:off x="2668757" y="4501031"/>
            <a:ext cx="1817269" cy="140778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F182A06F-E6CD-EF4E-A310-B039E1764D1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59" t="13275" r="11326" b="14866"/>
          <a:stretch/>
        </p:blipFill>
        <p:spPr>
          <a:xfrm>
            <a:off x="4677439" y="4501030"/>
            <a:ext cx="1772948" cy="140778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7ED2F91D-65DE-C043-B443-3D3264B444A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57" t="12035" r="11099" b="13240"/>
          <a:stretch/>
        </p:blipFill>
        <p:spPr>
          <a:xfrm>
            <a:off x="6669183" y="4487974"/>
            <a:ext cx="1734429" cy="142034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9A0AF800-533B-B34C-975C-B6D726FE946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11" t="11851" r="11042" b="14281"/>
          <a:stretch/>
        </p:blipFill>
        <p:spPr>
          <a:xfrm>
            <a:off x="6352499" y="1360289"/>
            <a:ext cx="2128604" cy="176004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6" name="Rectangle 3">
            <a:extLst>
              <a:ext uri="{FF2B5EF4-FFF2-40B4-BE49-F238E27FC236}">
                <a16:creationId xmlns:a16="http://schemas.microsoft.com/office/drawing/2014/main" id="{6CF14E42-AF15-574A-9C88-A797889A9EB3}"/>
              </a:ext>
            </a:extLst>
          </p:cNvPr>
          <p:cNvSpPr txBox="1">
            <a:spLocks noChangeArrowheads="1"/>
          </p:cNvSpPr>
          <p:nvPr/>
        </p:nvSpPr>
        <p:spPr>
          <a:xfrm>
            <a:off x="404049" y="3265699"/>
            <a:ext cx="8746301" cy="13933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" indent="0">
              <a:buNone/>
            </a:pPr>
            <a:r>
              <a:rPr lang="en-US" sz="2000" dirty="0">
                <a:latin typeface="Avenir Roman" panose="02000503020000020003" pitchFamily="2" charset="0"/>
              </a:rPr>
              <a:t>Then perform loop of alternating updates</a:t>
            </a:r>
          </a:p>
          <a:p>
            <a:pPr marL="514350" indent="-457200">
              <a:buFont typeface="+mj-lt"/>
              <a:buAutoNum type="arabicPeriod"/>
            </a:pPr>
            <a:r>
              <a:rPr lang="en-US" sz="2000" dirty="0">
                <a:latin typeface="Avenir Roman" panose="02000503020000020003" pitchFamily="2" charset="0"/>
              </a:rPr>
              <a:t>Re-compute the centroid of each cluster</a:t>
            </a:r>
          </a:p>
          <a:p>
            <a:pPr marL="514350" indent="-457200">
              <a:buFont typeface="+mj-lt"/>
              <a:buAutoNum type="arabicPeriod"/>
            </a:pPr>
            <a:r>
              <a:rPr lang="en-US" sz="2000" dirty="0">
                <a:latin typeface="Avenir Roman" panose="02000503020000020003" pitchFamily="2" charset="0"/>
              </a:rPr>
              <a:t>Determine membership of all the </a:t>
            </a:r>
            <a:r>
              <a:rPr lang="en-US" sz="2000" dirty="0" err="1">
                <a:latin typeface="Avenir Roman" panose="02000503020000020003" pitchFamily="2" charset="0"/>
              </a:rPr>
              <a:t>datapoints</a:t>
            </a:r>
            <a:endParaRPr lang="en-US" sz="2000" dirty="0">
              <a:latin typeface="Avenir Roman" panose="02000503020000020003" pitchFamily="2" charset="0"/>
            </a:endParaRP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3AC2E581-9346-8C43-902D-173229CC281A}"/>
              </a:ext>
            </a:extLst>
          </p:cNvPr>
          <p:cNvSpPr txBox="1">
            <a:spLocks/>
          </p:cNvSpPr>
          <p:nvPr/>
        </p:nvSpPr>
        <p:spPr>
          <a:xfrm>
            <a:off x="397699" y="894626"/>
            <a:ext cx="7307942" cy="390819"/>
          </a:xfrm>
          <a:prstGeom prst="rect">
            <a:avLst/>
          </a:prstGeom>
        </p:spPr>
        <p:txBody>
          <a:bodyPr vert="horz">
            <a:noAutofit/>
          </a:bodyPr>
          <a:lstStyle>
            <a:lvl1pPr marL="342900" indent="-342900" algn="l" rtl="0" eaLnBrk="0" fontAlgn="base" hangingPunct="0">
              <a:spcBef>
                <a:spcPts val="1200"/>
              </a:spcBef>
              <a:spcAft>
                <a:spcPct val="0"/>
              </a:spcAft>
              <a:buChar char="•"/>
              <a:defRPr sz="2400" b="0" i="0">
                <a:solidFill>
                  <a:srgbClr val="494949"/>
                </a:solidFill>
                <a:latin typeface="Avenir Heavy"/>
                <a:ea typeface="ＭＳ Ｐゴシック" charset="-128"/>
                <a:cs typeface="Avenir Heavy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 b="0" i="0">
                <a:solidFill>
                  <a:srgbClr val="494949"/>
                </a:solidFill>
                <a:latin typeface="Avenir Medium"/>
                <a:ea typeface="ＭＳ Ｐゴシック" pitchFamily="-112" charset="-128"/>
                <a:cs typeface="Avenir Medium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0" i="0">
                <a:solidFill>
                  <a:srgbClr val="515151"/>
                </a:solidFill>
                <a:latin typeface="Avenir Book"/>
                <a:ea typeface="ＭＳ Ｐゴシック" pitchFamily="-112" charset="-128"/>
                <a:cs typeface="Avenir Book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Avenir Light"/>
                <a:ea typeface="ＭＳ Ｐゴシック" pitchFamily="-112" charset="-128"/>
                <a:cs typeface="Avenir Ligh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Avenir Light"/>
                <a:ea typeface="ＭＳ Ｐゴシック" pitchFamily="-112" charset="-128"/>
                <a:cs typeface="Avenir Ligh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9pPr>
          </a:lstStyle>
          <a:p>
            <a:pPr marL="0" indent="0" eaLnBrk="1" hangingPunct="1">
              <a:lnSpc>
                <a:spcPct val="80000"/>
              </a:lnSpc>
              <a:buNone/>
            </a:pPr>
            <a:r>
              <a:rPr lang="fr-FR" kern="0" dirty="0" err="1">
                <a:latin typeface="Avenir Roman" panose="02000503020000020003" pitchFamily="2" charset="0"/>
              </a:rPr>
              <a:t>Detailing</a:t>
            </a:r>
            <a:r>
              <a:rPr lang="fr-FR" kern="0" dirty="0">
                <a:latin typeface="Avenir Roman" panose="02000503020000020003" pitchFamily="2" charset="0"/>
              </a:rPr>
              <a:t> the K-</a:t>
            </a:r>
            <a:r>
              <a:rPr lang="fr-FR" kern="0" dirty="0" err="1">
                <a:latin typeface="Avenir Roman" panose="02000503020000020003" pitchFamily="2" charset="0"/>
              </a:rPr>
              <a:t>Means</a:t>
            </a:r>
            <a:r>
              <a:rPr lang="fr-FR" kern="0" dirty="0">
                <a:latin typeface="Avenir Roman" panose="02000503020000020003" pitchFamily="2" charset="0"/>
              </a:rPr>
              <a:t> </a:t>
            </a:r>
            <a:r>
              <a:rPr lang="fr-FR" kern="0" dirty="0" err="1">
                <a:latin typeface="Avenir Roman" panose="02000503020000020003" pitchFamily="2" charset="0"/>
              </a:rPr>
              <a:t>algorithm</a:t>
            </a:r>
            <a:endParaRPr lang="fr-FR" kern="0" dirty="0">
              <a:latin typeface="Avenir Roman" panose="02000503020000020003" pitchFamily="2" charset="0"/>
            </a:endParaRPr>
          </a:p>
        </p:txBody>
      </p:sp>
      <p:sp>
        <p:nvSpPr>
          <p:cNvPr id="28" name="Croix 27">
            <a:extLst>
              <a:ext uri="{FF2B5EF4-FFF2-40B4-BE49-F238E27FC236}">
                <a16:creationId xmlns:a16="http://schemas.microsoft.com/office/drawing/2014/main" id="{B1DEBA21-AB07-AC43-9DC2-50C5D4969AA9}"/>
              </a:ext>
            </a:extLst>
          </p:cNvPr>
          <p:cNvSpPr/>
          <p:nvPr/>
        </p:nvSpPr>
        <p:spPr bwMode="auto">
          <a:xfrm>
            <a:off x="6877554" y="1766546"/>
            <a:ext cx="161876" cy="164917"/>
          </a:xfrm>
          <a:prstGeom prst="plus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4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-112" charset="0"/>
            </a:endParaRPr>
          </a:p>
        </p:txBody>
      </p:sp>
      <p:sp>
        <p:nvSpPr>
          <p:cNvPr id="30" name="Croix 29">
            <a:extLst>
              <a:ext uri="{FF2B5EF4-FFF2-40B4-BE49-F238E27FC236}">
                <a16:creationId xmlns:a16="http://schemas.microsoft.com/office/drawing/2014/main" id="{42BBA519-E442-D948-A0A6-7896C22CF902}"/>
              </a:ext>
            </a:extLst>
          </p:cNvPr>
          <p:cNvSpPr/>
          <p:nvPr/>
        </p:nvSpPr>
        <p:spPr bwMode="auto">
          <a:xfrm>
            <a:off x="7799212" y="2301427"/>
            <a:ext cx="161876" cy="164917"/>
          </a:xfrm>
          <a:prstGeom prst="plus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4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-112" charset="0"/>
            </a:endParaRPr>
          </a:p>
        </p:txBody>
      </p:sp>
      <p:sp>
        <p:nvSpPr>
          <p:cNvPr id="31" name="Croix 30">
            <a:extLst>
              <a:ext uri="{FF2B5EF4-FFF2-40B4-BE49-F238E27FC236}">
                <a16:creationId xmlns:a16="http://schemas.microsoft.com/office/drawing/2014/main" id="{04A6E12E-D8DA-6D41-8E4A-8E732E055343}"/>
              </a:ext>
            </a:extLst>
          </p:cNvPr>
          <p:cNvSpPr/>
          <p:nvPr/>
        </p:nvSpPr>
        <p:spPr bwMode="auto">
          <a:xfrm>
            <a:off x="7254925" y="2512289"/>
            <a:ext cx="161876" cy="164917"/>
          </a:xfrm>
          <a:prstGeom prst="plus">
            <a:avLst/>
          </a:prstGeom>
          <a:solidFill>
            <a:srgbClr val="7030A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4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-112" charset="0"/>
            </a:endParaRPr>
          </a:p>
        </p:txBody>
      </p:sp>
      <p:sp>
        <p:nvSpPr>
          <p:cNvPr id="32" name="Croix 31">
            <a:extLst>
              <a:ext uri="{FF2B5EF4-FFF2-40B4-BE49-F238E27FC236}">
                <a16:creationId xmlns:a16="http://schemas.microsoft.com/office/drawing/2014/main" id="{AEBA4D30-F61C-8948-8CFE-0EFB1AD08E21}"/>
              </a:ext>
            </a:extLst>
          </p:cNvPr>
          <p:cNvSpPr/>
          <p:nvPr/>
        </p:nvSpPr>
        <p:spPr bwMode="auto">
          <a:xfrm>
            <a:off x="6715678" y="2866342"/>
            <a:ext cx="161876" cy="164917"/>
          </a:xfrm>
          <a:prstGeom prst="plus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4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-112" charset="0"/>
            </a:endParaRPr>
          </a:p>
        </p:txBody>
      </p:sp>
      <p:sp>
        <p:nvSpPr>
          <p:cNvPr id="29" name="Espace réservé du pied de page 28">
            <a:extLst>
              <a:ext uri="{FF2B5EF4-FFF2-40B4-BE49-F238E27FC236}">
                <a16:creationId xmlns:a16="http://schemas.microsoft.com/office/drawing/2014/main" id="{1EEB235E-CD4C-AC48-BC13-55229749778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>
                <a:solidFill>
                  <a:srgbClr val="000000"/>
                </a:solidFill>
              </a:rPr>
              <a:t>P. Esling - Music Machine Learning</a:t>
            </a:r>
            <a:endParaRPr lang="fr-FR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3796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6" grpId="0"/>
      <p:bldP spid="28" grpId="0" animBg="1"/>
      <p:bldP spid="30" grpId="0" animBg="1"/>
      <p:bldP spid="31" grpId="0" animBg="1"/>
      <p:bldP spid="32" grpId="0" animBg="1"/>
    </p:bldLst>
  </p:timing>
</p:sld>
</file>

<file path=ppt/theme/theme1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Modèle par défaut">
  <a:themeElements>
    <a:clrScheme name="Modèle par défau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Modèle par défau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 New Roman" pitchFamily="-112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 New Roman" pitchFamily="-112" charset="0"/>
          </a:defRPr>
        </a:defPPr>
      </a:lstStyle>
    </a:lnDef>
  </a:objectDefaults>
  <a:extraClrSchemeLst>
    <a:extraClrScheme>
      <a:clrScheme name="Modèle par défau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13635</TotalTime>
  <Words>1740</Words>
  <Application>Microsoft Macintosh PowerPoint</Application>
  <PresentationFormat>Affichage à l'écran (4:3)</PresentationFormat>
  <Paragraphs>316</Paragraphs>
  <Slides>28</Slides>
  <Notes>0</Notes>
  <HiddenSlides>0</HiddenSlides>
  <MMClips>0</MMClips>
  <ScaleCrop>false</ScaleCrop>
  <HeadingPairs>
    <vt:vector size="8" baseType="variant">
      <vt:variant>
        <vt:lpstr>Polices utilisées</vt:lpstr>
      </vt:variant>
      <vt:variant>
        <vt:i4>12</vt:i4>
      </vt:variant>
      <vt:variant>
        <vt:lpstr>Thème</vt:lpstr>
      </vt:variant>
      <vt:variant>
        <vt:i4>2</vt:i4>
      </vt:variant>
      <vt:variant>
        <vt:lpstr>Serveurs OLE incorporés</vt:lpstr>
      </vt:variant>
      <vt:variant>
        <vt:i4>1</vt:i4>
      </vt:variant>
      <vt:variant>
        <vt:lpstr>Titres des diapositives</vt:lpstr>
      </vt:variant>
      <vt:variant>
        <vt:i4>28</vt:i4>
      </vt:variant>
    </vt:vector>
  </HeadingPairs>
  <TitlesOfParts>
    <vt:vector size="43" baseType="lpstr">
      <vt:lpstr>ＭＳ Ｐゴシック</vt:lpstr>
      <vt:lpstr>Arial</vt:lpstr>
      <vt:lpstr>Avenir Book</vt:lpstr>
      <vt:lpstr>Avenir Heavy</vt:lpstr>
      <vt:lpstr>Avenir Light</vt:lpstr>
      <vt:lpstr>Avenir Medium</vt:lpstr>
      <vt:lpstr>Avenir Roman</vt:lpstr>
      <vt:lpstr>Calibri</vt:lpstr>
      <vt:lpstr>Cambria Math</vt:lpstr>
      <vt:lpstr>Helvetica Neue UltraLight</vt:lpstr>
      <vt:lpstr>Times</vt:lpstr>
      <vt:lpstr>Times New Roman</vt:lpstr>
      <vt:lpstr>Thème Office</vt:lpstr>
      <vt:lpstr>1_Modèle par défaut</vt:lpstr>
      <vt:lpstr>VISIO</vt:lpstr>
      <vt:lpstr>Music Machine Learning</vt:lpstr>
      <vt:lpstr>Supervised learning</vt:lpstr>
      <vt:lpstr>Unsupervised learning</vt:lpstr>
      <vt:lpstr>Unsupervised learning</vt:lpstr>
      <vt:lpstr>Probabilistic generative models</vt:lpstr>
      <vt:lpstr>Defining clustering</vt:lpstr>
      <vt:lpstr>Clustering intuition</vt:lpstr>
      <vt:lpstr>How to efficiently cluster ?</vt:lpstr>
      <vt:lpstr>K-Means for clustering</vt:lpstr>
      <vt:lpstr>Details of the K-Means algorithm</vt:lpstr>
      <vt:lpstr>Hierarchical clustering</vt:lpstr>
      <vt:lpstr>Hierarchical clustering (intuition)</vt:lpstr>
      <vt:lpstr>Hierarchical clustering</vt:lpstr>
      <vt:lpstr>Hard or soft clustering</vt:lpstr>
      <vt:lpstr>Probabilistic Clustering: Updating Centroids</vt:lpstr>
      <vt:lpstr>Probabilistic interpretation of clustering</vt:lpstr>
      <vt:lpstr>Probabilistic interpretation of clustering</vt:lpstr>
      <vt:lpstr>Probabilistic interpretation of clustering</vt:lpstr>
      <vt:lpstr>Expectation-Maximization</vt:lpstr>
      <vt:lpstr>Expectation-Maximization</vt:lpstr>
      <vt:lpstr>Expectation-Maximization</vt:lpstr>
      <vt:lpstr>Required tools for EM</vt:lpstr>
      <vt:lpstr>Background knowledge</vt:lpstr>
      <vt:lpstr>Expectation Maximization</vt:lpstr>
      <vt:lpstr>Intuitive understanding of lower bounding</vt:lpstr>
      <vt:lpstr>Expectation Maximization</vt:lpstr>
      <vt:lpstr>Expectation-Maximization</vt:lpstr>
      <vt:lpstr>Properties of EM</vt:lpstr>
    </vt:vector>
  </TitlesOfParts>
  <Company>IRCAM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Programmation objets – Java 2</dc:title>
  <dc:creator>Philippe Esling</dc:creator>
  <cp:lastModifiedBy>Microsoft Office User</cp:lastModifiedBy>
  <cp:revision>811</cp:revision>
  <cp:lastPrinted>2020-11-15T22:08:18Z</cp:lastPrinted>
  <dcterms:created xsi:type="dcterms:W3CDTF">2014-03-12T17:42:11Z</dcterms:created>
  <dcterms:modified xsi:type="dcterms:W3CDTF">2020-11-16T11:40:18Z</dcterms:modified>
</cp:coreProperties>
</file>